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82D1970-F31B-4DDC-9593-94A1FADBB89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82D1970-F31B-4DDC-9593-94A1FADBB89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F6EFFE8-C6CF-4E45-BBA1-C093E85F35CA}" type="datetimeFigureOut">
              <a:rPr lang="ru-RU" smtClean="0"/>
              <a:pPr/>
              <a:t>28.11.2018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2D1970-F31B-4DDC-9593-94A1FADBB894}"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F6EFFE8-C6CF-4E45-BBA1-C093E85F35CA}" type="datetimeFigureOut">
              <a:rPr lang="ru-RU" smtClean="0"/>
              <a:pPr/>
              <a:t>28.11.2018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82D1970-F31B-4DDC-9593-94A1FADBB89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normAutofit fontScale="90000"/>
          </a:bodyPr>
          <a:lstStyle/>
          <a:p>
            <a:r>
              <a:rPr lang="ru-RU" sz="6600" b="1" dirty="0" smtClean="0">
                <a:solidFill>
                  <a:srgbClr val="00B050"/>
                </a:solidFill>
                <a:latin typeface="Century Schoolbook" pitchFamily="18" charset="0"/>
              </a:rPr>
              <a:t>В царстве грибов </a:t>
            </a:r>
            <a:endParaRPr lang="ru-RU" sz="6600" b="1" dirty="0">
              <a:solidFill>
                <a:srgbClr val="00B050"/>
              </a:solidFill>
              <a:latin typeface="Century Schoolbook" pitchFamily="18" charset="0"/>
            </a:endParaRPr>
          </a:p>
        </p:txBody>
      </p:sp>
      <p:sp>
        <p:nvSpPr>
          <p:cNvPr id="7" name="Подзаголовок 6"/>
          <p:cNvSpPr>
            <a:spLocks noGrp="1"/>
          </p:cNvSpPr>
          <p:nvPr>
            <p:ph type="subTitle" idx="1"/>
          </p:nvPr>
        </p:nvSpPr>
        <p:spPr>
          <a:xfrm>
            <a:off x="4067944" y="4509120"/>
            <a:ext cx="4320480" cy="1440160"/>
          </a:xfrm>
        </p:spPr>
        <p:txBody>
          <a:bodyPr>
            <a:normAutofit lnSpcReduction="10000"/>
          </a:bodyPr>
          <a:lstStyle/>
          <a:p>
            <a:r>
              <a:rPr lang="ru-RU" sz="2000" b="1" dirty="0" smtClean="0">
                <a:solidFill>
                  <a:schemeClr val="tx1"/>
                </a:solidFill>
                <a:latin typeface="Century Schoolbook" pitchFamily="18" charset="0"/>
              </a:rPr>
              <a:t>Подготовила: </a:t>
            </a:r>
            <a:endParaRPr lang="ru-RU" sz="2000" b="1" dirty="0" smtClean="0">
              <a:solidFill>
                <a:schemeClr val="tx1"/>
              </a:solidFill>
              <a:latin typeface="Century Schoolbook" pitchFamily="18" charset="0"/>
            </a:endParaRPr>
          </a:p>
          <a:p>
            <a:r>
              <a:rPr lang="ru-RU" sz="2000" b="1" dirty="0" smtClean="0">
                <a:solidFill>
                  <a:schemeClr val="tx1"/>
                </a:solidFill>
                <a:latin typeface="Century Schoolbook" pitchFamily="18" charset="0"/>
              </a:rPr>
              <a:t>Кузнецова Ольга Николаевна</a:t>
            </a:r>
          </a:p>
          <a:p>
            <a:r>
              <a:rPr lang="ru-RU" sz="2000" b="1" dirty="0" smtClean="0">
                <a:solidFill>
                  <a:schemeClr val="tx1"/>
                </a:solidFill>
                <a:latin typeface="Century Schoolbook" pitchFamily="18" charset="0"/>
              </a:rPr>
              <a:t>у</a:t>
            </a:r>
            <a:r>
              <a:rPr lang="ru-RU" sz="2000" b="1" dirty="0" smtClean="0">
                <a:solidFill>
                  <a:schemeClr val="tx1"/>
                </a:solidFill>
                <a:latin typeface="Century Schoolbook" pitchFamily="18" charset="0"/>
              </a:rPr>
              <a:t>читель начальных классов </a:t>
            </a:r>
          </a:p>
          <a:p>
            <a:r>
              <a:rPr lang="en-US" sz="2000" b="1" dirty="0" smtClean="0">
                <a:solidFill>
                  <a:schemeClr val="tx1"/>
                </a:solidFill>
                <a:latin typeface="Century Schoolbook" pitchFamily="18" charset="0"/>
              </a:rPr>
              <a:t>I</a:t>
            </a:r>
            <a:r>
              <a:rPr lang="ru-RU" sz="2000" b="1" dirty="0" smtClean="0">
                <a:solidFill>
                  <a:schemeClr val="tx1"/>
                </a:solidFill>
                <a:latin typeface="Century Schoolbook" pitchFamily="18" charset="0"/>
              </a:rPr>
              <a:t> категория</a:t>
            </a:r>
            <a:endParaRPr lang="ru-RU" sz="2000" b="1" dirty="0">
              <a:solidFill>
                <a:schemeClr val="tx1"/>
              </a:solidFill>
              <a:latin typeface="Century Schoolbook" pitchFamily="18"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latin typeface="Century Schoolbook" pitchFamily="18" charset="0"/>
              </a:rPr>
              <a:t>Гиропорус</a:t>
            </a:r>
            <a:r>
              <a:rPr lang="ru-RU" sz="2400" dirty="0">
                <a:latin typeface="Century Schoolbook" pitchFamily="18" charset="0"/>
              </a:rPr>
              <a:t> синеющий</a:t>
            </a:r>
            <a:r>
              <a:rPr lang="ru-RU" dirty="0"/>
              <a:t/>
            </a:r>
            <a:br>
              <a:rPr lang="ru-RU" dirty="0"/>
            </a:br>
            <a:endParaRPr lang="ru-RU" dirty="0"/>
          </a:p>
        </p:txBody>
      </p:sp>
      <p:sp>
        <p:nvSpPr>
          <p:cNvPr id="4" name="Текст 3"/>
          <p:cNvSpPr>
            <a:spLocks noGrp="1"/>
          </p:cNvSpPr>
          <p:nvPr>
            <p:ph type="body" idx="2"/>
          </p:nvPr>
        </p:nvSpPr>
        <p:spPr/>
        <p:txBody>
          <a:bodyPr>
            <a:normAutofit fontScale="85000" lnSpcReduction="10000"/>
          </a:bodyPr>
          <a:lstStyle/>
          <a:p>
            <a:r>
              <a:rPr lang="ru-RU" sz="1900" dirty="0">
                <a:latin typeface="Century Schoolbook" pitchFamily="18" charset="0"/>
              </a:rPr>
              <a:t>Гриб со шляпкой диаметром до 15 сантиметров. Кожица шляпки имеет желтоватый, буроватый или коричневатый оттенок. Характерной особенностью является посинение при надавливании. </a:t>
            </a:r>
            <a:r>
              <a:rPr lang="ru-RU" sz="1900" dirty="0" err="1">
                <a:latin typeface="Century Schoolbook" pitchFamily="18" charset="0"/>
              </a:rPr>
              <a:t>Гиропорус</a:t>
            </a:r>
            <a:r>
              <a:rPr lang="ru-RU" sz="1900" dirty="0">
                <a:latin typeface="Century Schoolbook" pitchFamily="18" charset="0"/>
              </a:rPr>
              <a:t> синеющий отличается изменением цвета при разрезе плодового тела. С нарушением целостности, оно перекрашивается из белого в красивый васильковый цвет. Этот гриб может употребляться в пищу и успешно применяется в приготовлении блюд.</a:t>
            </a:r>
          </a:p>
          <a:p>
            <a:endParaRPr lang="ru-RU" dirty="0"/>
          </a:p>
        </p:txBody>
      </p:sp>
      <p:pic>
        <p:nvPicPr>
          <p:cNvPr id="5" name="Содержимое 4" descr="http://gribportal.ru/wp-content/uploads/2017/03/%D0%93%D0%B8%D1%80%D0%BE%D0%BF%D0%BE%D1%80%D1%83%D1%81-%D1%81%D0%B8%D0%BD%D0%B5%D1%8E%D1%89%D0%B8%D0%B9.jpg"/>
          <p:cNvPicPr>
            <a:picLocks noGrp="1"/>
          </p:cNvPicPr>
          <p:nvPr>
            <p:ph sz="half" idx="1"/>
          </p:nvPr>
        </p:nvPicPr>
        <p:blipFill>
          <a:blip r:embed="rId2" cstate="print"/>
          <a:srcRect/>
          <a:stretch>
            <a:fillRect/>
          </a:stretch>
        </p:blipFill>
        <p:spPr bwMode="auto">
          <a:xfrm>
            <a:off x="3575050" y="908720"/>
            <a:ext cx="5245422" cy="4207792"/>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067718"/>
          </a:xfrm>
        </p:spPr>
        <p:txBody>
          <a:bodyPr>
            <a:noAutofit/>
          </a:bodyPr>
          <a:lstStyle/>
          <a:p>
            <a:r>
              <a:rPr lang="ru-RU" sz="2400" dirty="0" smtClean="0">
                <a:latin typeface="Century Schoolbook" pitchFamily="18" charset="0"/>
              </a:rPr>
              <a:t/>
            </a:r>
            <a:br>
              <a:rPr lang="ru-RU" sz="2400" dirty="0" smtClean="0">
                <a:latin typeface="Century Schoolbook" pitchFamily="18" charset="0"/>
              </a:rPr>
            </a:br>
            <a:r>
              <a:rPr lang="ru-RU" sz="2400" dirty="0">
                <a:latin typeface="Century Schoolbook" pitchFamily="18" charset="0"/>
              </a:rPr>
              <a:t/>
            </a:r>
            <a:br>
              <a:rPr lang="ru-RU" sz="2400" dirty="0">
                <a:latin typeface="Century Schoolbook" pitchFamily="18" charset="0"/>
              </a:rPr>
            </a:br>
            <a:r>
              <a:rPr lang="ru-RU" sz="2400" dirty="0" smtClean="0">
                <a:latin typeface="Century Schoolbook" pitchFamily="18" charset="0"/>
              </a:rPr>
              <a:t/>
            </a:r>
            <a:br>
              <a:rPr lang="ru-RU" sz="2400" dirty="0" smtClean="0">
                <a:latin typeface="Century Schoolbook" pitchFamily="18" charset="0"/>
              </a:rPr>
            </a:br>
            <a:r>
              <a:rPr lang="ru-RU" sz="2400" dirty="0">
                <a:latin typeface="Century Schoolbook" pitchFamily="18" charset="0"/>
              </a:rPr>
              <a:t/>
            </a:r>
            <a:br>
              <a:rPr lang="ru-RU" sz="2400" dirty="0">
                <a:latin typeface="Century Schoolbook" pitchFamily="18" charset="0"/>
              </a:rPr>
            </a:br>
            <a:r>
              <a:rPr lang="ru-RU" sz="2400" dirty="0" smtClean="0">
                <a:latin typeface="Century Schoolbook" pitchFamily="18" charset="0"/>
              </a:rPr>
              <a:t/>
            </a:r>
            <a:br>
              <a:rPr lang="ru-RU" sz="2400" dirty="0" smtClean="0">
                <a:latin typeface="Century Schoolbook" pitchFamily="18" charset="0"/>
              </a:rPr>
            </a:br>
            <a:r>
              <a:rPr lang="ru-RU" sz="2400" dirty="0" smtClean="0">
                <a:latin typeface="Century Schoolbook" pitchFamily="18" charset="0"/>
              </a:rPr>
              <a:t>  </a:t>
            </a:r>
            <a:r>
              <a:rPr lang="ru-RU" sz="2400" dirty="0" err="1" smtClean="0">
                <a:latin typeface="Century Schoolbook" pitchFamily="18" charset="0"/>
              </a:rPr>
              <a:t>Решеточник</a:t>
            </a:r>
            <a:r>
              <a:rPr lang="ru-RU" sz="2400" dirty="0">
                <a:latin typeface="Century Schoolbook" pitchFamily="18" charset="0"/>
              </a:rPr>
              <a:t/>
            </a:r>
            <a:br>
              <a:rPr lang="ru-RU" sz="2400" dirty="0">
                <a:latin typeface="Century Schoolbook" pitchFamily="18" charset="0"/>
              </a:rPr>
            </a:br>
            <a:r>
              <a:rPr lang="ru-RU" sz="2400" dirty="0" smtClean="0">
                <a:latin typeface="Century Schoolbook" pitchFamily="18" charset="0"/>
              </a:rPr>
              <a:t>     красный</a:t>
            </a:r>
            <a:r>
              <a:rPr lang="ru-RU" sz="2400" dirty="0">
                <a:latin typeface="Century Schoolbook" pitchFamily="18" charset="0"/>
              </a:rPr>
              <a:t/>
            </a:r>
            <a:br>
              <a:rPr lang="ru-RU" sz="2400" dirty="0">
                <a:latin typeface="Century Schoolbook" pitchFamily="18" charset="0"/>
              </a:rPr>
            </a:br>
            <a:endParaRPr lang="ru-RU" sz="2400" dirty="0">
              <a:latin typeface="Century Schoolbook" pitchFamily="18" charset="0"/>
            </a:endParaRPr>
          </a:p>
        </p:txBody>
      </p:sp>
      <p:sp>
        <p:nvSpPr>
          <p:cNvPr id="4" name="Текст 3"/>
          <p:cNvSpPr>
            <a:spLocks noGrp="1"/>
          </p:cNvSpPr>
          <p:nvPr>
            <p:ph type="body" idx="2"/>
          </p:nvPr>
        </p:nvSpPr>
        <p:spPr/>
        <p:txBody>
          <a:bodyPr>
            <a:normAutofit lnSpcReduction="10000"/>
          </a:bodyPr>
          <a:lstStyle/>
          <a:p>
            <a:r>
              <a:rPr lang="ru-RU" sz="1800" dirty="0">
                <a:latin typeface="Century Schoolbook" pitchFamily="18" charset="0"/>
              </a:rPr>
              <a:t>Данный гриб не имеет шляпки. В зрелом состоянии плодовое тело окрашивается в красный цвет и принимает форму шара. Его структура неоднородна и имеет проемы, из-за чего гриб похоже на решетку. Губчатая мякоть имеет гнилой запах. </a:t>
            </a:r>
            <a:r>
              <a:rPr lang="ru-RU" sz="1800" dirty="0" err="1">
                <a:latin typeface="Century Schoolbook" pitchFamily="18" charset="0"/>
              </a:rPr>
              <a:t>Решеточник</a:t>
            </a:r>
            <a:r>
              <a:rPr lang="ru-RU" sz="1800" dirty="0">
                <a:latin typeface="Century Schoolbook" pitchFamily="18" charset="0"/>
              </a:rPr>
              <a:t> красный произрастает на гниющей древесине или листья, является чрезвычайно редким грибом и занесен в Красную книгу России.</a:t>
            </a:r>
          </a:p>
          <a:p>
            <a:endParaRPr lang="ru-RU" sz="1800" dirty="0"/>
          </a:p>
        </p:txBody>
      </p:sp>
      <p:pic>
        <p:nvPicPr>
          <p:cNvPr id="7" name="Содержимое 6" descr="http://gribportal.ru/wp-content/uploads/2017/03/%D0%A0%D0%B5%D1%88%D0%B5%D1%82%D0%BE%D1%87%D0%BD%D0%B8%D0%BA-%D0%BA%D1%80%D0%B0%D1%81%D0%BD%D1%8B%D0%B9.jpg"/>
          <p:cNvPicPr>
            <a:picLocks noGrp="1"/>
          </p:cNvPicPr>
          <p:nvPr>
            <p:ph sz="half" idx="1"/>
          </p:nvPr>
        </p:nvPicPr>
        <p:blipFill>
          <a:blip r:embed="rId2" cstate="print"/>
          <a:stretch>
            <a:fillRect/>
          </a:stretch>
        </p:blipFill>
        <p:spPr bwMode="auto">
          <a:xfrm>
            <a:off x="3575050" y="1284666"/>
            <a:ext cx="5111750" cy="382988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Century Schoolbook" pitchFamily="18" charset="0"/>
              </a:rPr>
              <a:t>Рогатик пестиковый</a:t>
            </a:r>
            <a:r>
              <a:rPr lang="ru-RU" dirty="0"/>
              <a:t/>
            </a:r>
            <a:br>
              <a:rPr lang="ru-RU" dirty="0"/>
            </a:br>
            <a:endParaRPr lang="ru-RU" dirty="0"/>
          </a:p>
        </p:txBody>
      </p:sp>
      <p:sp>
        <p:nvSpPr>
          <p:cNvPr id="4" name="Текст 3"/>
          <p:cNvSpPr>
            <a:spLocks noGrp="1"/>
          </p:cNvSpPr>
          <p:nvPr>
            <p:ph type="body" idx="2"/>
          </p:nvPr>
        </p:nvSpPr>
        <p:spPr/>
        <p:txBody>
          <a:bodyPr>
            <a:noAutofit/>
          </a:bodyPr>
          <a:lstStyle/>
          <a:p>
            <a:r>
              <a:rPr lang="ru-RU" sz="1800" dirty="0">
                <a:latin typeface="Century Schoolbook" pitchFamily="18" charset="0"/>
              </a:rPr>
              <a:t>Данный гриб отличается необычной формой и полным отсутствием шляпки. Плодовое тело достигает 30 сантиметров в высоту и 6 сантиметров в диаметре. В раннем возрасте наружная поверхность ножки гладкая, но позже покрывается бороздами. Цвет взрослого гриба – насыщенно охристый. Рогатик обыкновенный может употребляться в пищу, однако обладает очень посредственными вкусовыми качествами.</a:t>
            </a:r>
          </a:p>
          <a:p>
            <a:endParaRPr lang="ru-RU" sz="1800" dirty="0"/>
          </a:p>
        </p:txBody>
      </p:sp>
      <p:pic>
        <p:nvPicPr>
          <p:cNvPr id="5" name="Содержимое 4" descr="https://ecoportal.info/wp-content/uploads/2018/10/rogatik-pestikovyj-544x326.jpg"/>
          <p:cNvPicPr>
            <a:picLocks noGrp="1"/>
          </p:cNvPicPr>
          <p:nvPr>
            <p:ph sz="half" idx="1"/>
          </p:nvPr>
        </p:nvPicPr>
        <p:blipFill>
          <a:blip r:embed="rId2" cstate="print"/>
          <a:srcRect/>
          <a:stretch>
            <a:fillRect/>
          </a:stretch>
        </p:blipFill>
        <p:spPr bwMode="auto">
          <a:xfrm>
            <a:off x="3491880" y="980728"/>
            <a:ext cx="5328591" cy="432048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Century Schoolbook" pitchFamily="18" charset="0"/>
              </a:rPr>
              <a:t>   </a:t>
            </a:r>
            <a:r>
              <a:rPr lang="ru-RU" sz="2400" dirty="0" err="1" smtClean="0">
                <a:latin typeface="Century Schoolbook" pitchFamily="18" charset="0"/>
              </a:rPr>
              <a:t>Паутинник</a:t>
            </a:r>
            <a:r>
              <a:rPr lang="ru-RU" sz="2400" dirty="0" smtClean="0">
                <a:latin typeface="Century Schoolbook" pitchFamily="18" charset="0"/>
              </a:rPr>
              <a:t> </a:t>
            </a:r>
            <a:r>
              <a:rPr lang="ru-RU" sz="2400" dirty="0">
                <a:latin typeface="Century Schoolbook" pitchFamily="18" charset="0"/>
              </a:rPr>
              <a:t>фиолетовый</a:t>
            </a:r>
            <a:r>
              <a:rPr lang="ru-RU" dirty="0"/>
              <a:t/>
            </a:r>
            <a:br>
              <a:rPr lang="ru-RU" dirty="0"/>
            </a:br>
            <a:endParaRPr lang="ru-RU" dirty="0"/>
          </a:p>
        </p:txBody>
      </p:sp>
      <p:sp>
        <p:nvSpPr>
          <p:cNvPr id="4" name="Текст 3"/>
          <p:cNvSpPr>
            <a:spLocks noGrp="1"/>
          </p:cNvSpPr>
          <p:nvPr>
            <p:ph type="body" idx="2"/>
          </p:nvPr>
        </p:nvSpPr>
        <p:spPr/>
        <p:txBody>
          <a:bodyPr>
            <a:normAutofit lnSpcReduction="10000"/>
          </a:bodyPr>
          <a:lstStyle/>
          <a:p>
            <a:r>
              <a:rPr lang="ru-RU" sz="1800" dirty="0">
                <a:latin typeface="Century Schoolbook" pitchFamily="18" charset="0"/>
              </a:rPr>
              <a:t>Гриб с темно-фиолетовой шляпкой до 15 сантиметров в диаметре. Форма шляпки варьируется в зависимости от возраста. В раннем возрасте она выпуклая, а в дальнейшем стремится к распростертой форме. Гриб произрастает в хвойных и лиственных лесах на территории многих стран. В России наибольшее распространение получил в европейской части страны.</a:t>
            </a:r>
          </a:p>
          <a:p>
            <a:endParaRPr lang="ru-RU" dirty="0"/>
          </a:p>
        </p:txBody>
      </p:sp>
      <p:pic>
        <p:nvPicPr>
          <p:cNvPr id="5" name="Содержимое 4" descr="http://gribportal.ru/wp-content/uploads/2017/03/%D0%9F%D0%B0%D1%83%D1%82%D0%B8%D0%BD%D0%BD%D0%B8%D0%BA-%D1%84%D0%B8%D0%BE%D0%BB%D0%B5%D1%82%D0%BE%D0%B2%D1%8B%D0%B9.jpg"/>
          <p:cNvPicPr>
            <a:picLocks noGrp="1"/>
          </p:cNvPicPr>
          <p:nvPr>
            <p:ph sz="half" idx="1"/>
          </p:nvPr>
        </p:nvPicPr>
        <p:blipFill>
          <a:blip r:embed="rId2" cstate="print"/>
          <a:stretch>
            <a:fillRect/>
          </a:stretch>
        </p:blipFill>
        <p:spPr bwMode="auto">
          <a:xfrm>
            <a:off x="3575050" y="1343648"/>
            <a:ext cx="5111750" cy="3711917"/>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3050"/>
            <a:ext cx="3096344" cy="1162050"/>
          </a:xfrm>
        </p:spPr>
        <p:txBody>
          <a:bodyPr>
            <a:normAutofit fontScale="90000"/>
          </a:bodyPr>
          <a:lstStyle/>
          <a:p>
            <a:r>
              <a:rPr lang="ru-RU" sz="2400" dirty="0" smtClean="0">
                <a:latin typeface="Century Schoolbook" pitchFamily="18" charset="0"/>
              </a:rPr>
              <a:t>   </a:t>
            </a:r>
            <a:r>
              <a:rPr lang="ru-RU" sz="2700" dirty="0" err="1" smtClean="0">
                <a:latin typeface="Century Schoolbook" pitchFamily="18" charset="0"/>
              </a:rPr>
              <a:t>Спарассис</a:t>
            </a:r>
            <a:r>
              <a:rPr lang="ru-RU" sz="2700" dirty="0" smtClean="0">
                <a:latin typeface="Century Schoolbook" pitchFamily="18" charset="0"/>
              </a:rPr>
              <a:t/>
            </a:r>
            <a:br>
              <a:rPr lang="ru-RU" sz="2700" dirty="0" smtClean="0">
                <a:latin typeface="Century Schoolbook" pitchFamily="18" charset="0"/>
              </a:rPr>
            </a:br>
            <a:r>
              <a:rPr lang="ru-RU" sz="2700" dirty="0" smtClean="0">
                <a:latin typeface="Century Schoolbook" pitchFamily="18" charset="0"/>
              </a:rPr>
              <a:t>    курчавый</a:t>
            </a:r>
            <a:r>
              <a:rPr lang="ru-RU" sz="2700" dirty="0">
                <a:latin typeface="Century Schoolbook" pitchFamily="18" charset="0"/>
              </a:rPr>
              <a:t/>
            </a:r>
            <a:br>
              <a:rPr lang="ru-RU" sz="2700" dirty="0">
                <a:latin typeface="Century Schoolbook" pitchFamily="18" charset="0"/>
              </a:rPr>
            </a:br>
            <a:endParaRPr lang="ru-RU" sz="2700" dirty="0">
              <a:latin typeface="Century Schoolbook" pitchFamily="18" charset="0"/>
            </a:endParaRPr>
          </a:p>
        </p:txBody>
      </p:sp>
      <p:sp>
        <p:nvSpPr>
          <p:cNvPr id="4" name="Текст 3"/>
          <p:cNvSpPr>
            <a:spLocks noGrp="1"/>
          </p:cNvSpPr>
          <p:nvPr>
            <p:ph type="body" idx="2"/>
          </p:nvPr>
        </p:nvSpPr>
        <p:spPr/>
        <p:txBody>
          <a:bodyPr>
            <a:normAutofit fontScale="92500" lnSpcReduction="20000"/>
          </a:bodyPr>
          <a:lstStyle/>
          <a:p>
            <a:r>
              <a:rPr lang="ru-RU" sz="1900" dirty="0">
                <a:latin typeface="Century Schoolbook" pitchFamily="18" charset="0"/>
              </a:rPr>
              <a:t>Произрастает на корнях деревьев и является паразитом, так как вызывает красную гниль на древесном стволе. Имеет множество народных названий, например, «</a:t>
            </a:r>
            <a:r>
              <a:rPr lang="ru-RU" sz="1900" dirty="0" err="1">
                <a:latin typeface="Century Schoolbook" pitchFamily="18" charset="0"/>
              </a:rPr>
              <a:t>дрягель</a:t>
            </a:r>
            <a:r>
              <a:rPr lang="ru-RU" sz="1900" dirty="0">
                <a:latin typeface="Century Schoolbook" pitchFamily="18" charset="0"/>
              </a:rPr>
              <a:t> кучерявый». Плодовое тело данного гриба – кустообразной формы с множеством наростов. Несмотря на нетрадиционную форму, </a:t>
            </a:r>
            <a:r>
              <a:rPr lang="ru-RU" sz="1900" dirty="0" err="1">
                <a:latin typeface="Century Schoolbook" pitchFamily="18" charset="0"/>
              </a:rPr>
              <a:t>спарассис</a:t>
            </a:r>
            <a:r>
              <a:rPr lang="ru-RU" sz="1900" dirty="0">
                <a:latin typeface="Century Schoolbook" pitchFamily="18" charset="0"/>
              </a:rPr>
              <a:t> курчавый съедобен. Численность этого </a:t>
            </a:r>
            <a:r>
              <a:rPr lang="ru-RU" sz="1900" dirty="0" err="1">
                <a:latin typeface="Century Schoolbook" pitchFamily="18" charset="0"/>
              </a:rPr>
              <a:t>спарассиса</a:t>
            </a:r>
            <a:r>
              <a:rPr lang="ru-RU" sz="1900" dirty="0">
                <a:latin typeface="Century Schoolbook" pitchFamily="18" charset="0"/>
              </a:rPr>
              <a:t> мала, из-за чего он включен в Красную книгу России.</a:t>
            </a:r>
          </a:p>
          <a:p>
            <a:endParaRPr lang="ru-RU" dirty="0"/>
          </a:p>
        </p:txBody>
      </p:sp>
      <p:pic>
        <p:nvPicPr>
          <p:cNvPr id="5" name="Содержимое 4" descr="http://gribportal.ru/wp-content/uploads/2017/03/%D0%A1%D0%BF%D0%B0%D1%80%D0%B0%D1%81%D1%81%D0%B8%D1%81-%D0%BA%D1%83%D1%80%D1%87%D0%B0%D0%B2%D1%8B%D0%B9.jpg"/>
          <p:cNvPicPr>
            <a:picLocks noGrp="1"/>
          </p:cNvPicPr>
          <p:nvPr>
            <p:ph sz="half" idx="1"/>
          </p:nvPr>
        </p:nvPicPr>
        <p:blipFill>
          <a:blip r:embed="rId2" cstate="print"/>
          <a:stretch>
            <a:fillRect/>
          </a:stretch>
        </p:blipFill>
        <p:spPr bwMode="auto">
          <a:xfrm>
            <a:off x="3575050" y="1284666"/>
            <a:ext cx="5111750" cy="382988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entury Schoolbook" pitchFamily="18" charset="0"/>
              </a:rPr>
              <a:t>       </a:t>
            </a:r>
            <a:r>
              <a:rPr lang="ru-RU" sz="2400" dirty="0" err="1" smtClean="0">
                <a:latin typeface="Century Schoolbook" pitchFamily="18" charset="0"/>
              </a:rPr>
              <a:t>Шишкогриб</a:t>
            </a:r>
            <a:r>
              <a:rPr lang="ru-RU" sz="2400" dirty="0" smtClean="0">
                <a:latin typeface="Century Schoolbook" pitchFamily="18" charset="0"/>
              </a:rPr>
              <a:t/>
            </a:r>
            <a:br>
              <a:rPr lang="ru-RU" sz="2400" dirty="0" smtClean="0">
                <a:latin typeface="Century Schoolbook" pitchFamily="18" charset="0"/>
              </a:rPr>
            </a:br>
            <a:r>
              <a:rPr lang="ru-RU" sz="2400" dirty="0" err="1" smtClean="0">
                <a:latin typeface="Century Schoolbook" pitchFamily="18" charset="0"/>
              </a:rPr>
              <a:t>хлопьеножковый</a:t>
            </a: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sp>
        <p:nvSpPr>
          <p:cNvPr id="4" name="Текст 3"/>
          <p:cNvSpPr>
            <a:spLocks noGrp="1"/>
          </p:cNvSpPr>
          <p:nvPr>
            <p:ph type="body" idx="2"/>
          </p:nvPr>
        </p:nvSpPr>
        <p:spPr/>
        <p:txBody>
          <a:bodyPr>
            <a:normAutofit lnSpcReduction="10000"/>
          </a:bodyPr>
          <a:lstStyle/>
          <a:p>
            <a:r>
              <a:rPr lang="ru-RU" sz="1800" dirty="0">
                <a:latin typeface="Century Schoolbook" pitchFamily="18" charset="0"/>
              </a:rPr>
              <a:t>Съедобный гриб со шляпкой до 15 сантиметров в диаметре. Форма шляпки сильно изменяется в зависимости от возраста гриба. Вкусовые качества гриба посредственные, он не имеет ярко выраженного вкуса и запаха. Мякоть при разрезе приобретает красноватый оттенок, а затем медленно чернеет. Активно растет в течение всего теплого сезона, наиболее широко в лиственных лесах.</a:t>
            </a:r>
          </a:p>
          <a:p>
            <a:endParaRPr lang="ru-RU" dirty="0"/>
          </a:p>
        </p:txBody>
      </p:sp>
      <p:pic>
        <p:nvPicPr>
          <p:cNvPr id="5" name="Содержимое 4" descr="https://ecoportal.info/wp-content/uploads/2018/10/shishkogrib-hlopenozhkovyj.jpg"/>
          <p:cNvPicPr>
            <a:picLocks noGrp="1"/>
          </p:cNvPicPr>
          <p:nvPr>
            <p:ph sz="half" idx="1"/>
          </p:nvPr>
        </p:nvPicPr>
        <p:blipFill>
          <a:blip r:embed="rId2" cstate="print"/>
          <a:srcRect/>
          <a:stretch>
            <a:fillRect/>
          </a:stretch>
        </p:blipFill>
        <p:spPr bwMode="auto">
          <a:xfrm>
            <a:off x="3995936" y="476672"/>
            <a:ext cx="3528392" cy="2736304"/>
          </a:xfrm>
          <a:prstGeom prst="rect">
            <a:avLst/>
          </a:prstGeom>
          <a:noFill/>
          <a:ln w="9525">
            <a:noFill/>
            <a:miter lim="800000"/>
            <a:headEnd/>
            <a:tailEnd/>
          </a:ln>
        </p:spPr>
      </p:pic>
      <p:pic>
        <p:nvPicPr>
          <p:cNvPr id="6" name="Рисунок 5" descr="http://gribportal.ru/wp-content/uploads/2017/03/%D0%A8%D0%B8%D1%88%D0%BA%D0%BE%D0%B3%D1%80%D0%B8%D0%B1-%D1%85%D0%BB%D0%BE%D0%BF%D1%8C%D0%B5%D0%BD%D0%BE%D0%B6%D0%BA%D0%BE%D0%B2%D1%8B%D0%B9.jpg"/>
          <p:cNvPicPr/>
          <p:nvPr/>
        </p:nvPicPr>
        <p:blipFill>
          <a:blip r:embed="rId3" cstate="print"/>
          <a:srcRect/>
          <a:stretch>
            <a:fillRect/>
          </a:stretch>
        </p:blipFill>
        <p:spPr bwMode="auto">
          <a:xfrm>
            <a:off x="4788024" y="3140968"/>
            <a:ext cx="3981728" cy="302433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latin typeface="Century Schoolbook" pitchFamily="18" charset="0"/>
              </a:rPr>
              <a:t>Порфировик</a:t>
            </a:r>
            <a:r>
              <a:rPr lang="ru-RU" sz="2400" dirty="0">
                <a:latin typeface="Century Schoolbook" pitchFamily="18" charset="0"/>
              </a:rPr>
              <a:t/>
            </a:r>
            <a:br>
              <a:rPr lang="ru-RU" sz="2400" dirty="0">
                <a:latin typeface="Century Schoolbook" pitchFamily="18" charset="0"/>
              </a:rPr>
            </a:br>
            <a:endParaRPr lang="ru-RU" sz="2400" dirty="0">
              <a:latin typeface="Century Schoolbook" pitchFamily="18" charset="0"/>
            </a:endParaRPr>
          </a:p>
        </p:txBody>
      </p:sp>
      <p:sp>
        <p:nvSpPr>
          <p:cNvPr id="4" name="Текст 3"/>
          <p:cNvSpPr>
            <a:spLocks noGrp="1"/>
          </p:cNvSpPr>
          <p:nvPr>
            <p:ph type="body" idx="2"/>
          </p:nvPr>
        </p:nvSpPr>
        <p:spPr/>
        <p:txBody>
          <a:bodyPr>
            <a:normAutofit lnSpcReduction="10000"/>
          </a:bodyPr>
          <a:lstStyle/>
          <a:p>
            <a:r>
              <a:rPr lang="ru-RU" sz="1800" dirty="0">
                <a:latin typeface="Century Schoolbook" pitchFamily="18" charset="0"/>
              </a:rPr>
              <a:t>Гриб со шляпкой выпуклой или плоской формы. Поверхность шляпки чаще каштанового цвета, покрыта мелкими чешуйками. Мякоть </a:t>
            </a:r>
            <a:r>
              <a:rPr lang="ru-RU" sz="1800" dirty="0" err="1">
                <a:latin typeface="Century Schoolbook" pitchFamily="18" charset="0"/>
              </a:rPr>
              <a:t>порфировика</a:t>
            </a:r>
            <a:r>
              <a:rPr lang="ru-RU" sz="1800" dirty="0">
                <a:latin typeface="Century Schoolbook" pitchFamily="18" charset="0"/>
              </a:rPr>
              <a:t> белая с бурыми оттенками, но на срезе цвет достаточно быстро меняется. Гриб произрастает на почве, предпочитая лесную местность. Чаще встречается вблизи стволов деревьев, причем, как лиственных, так и хвойных.</a:t>
            </a:r>
          </a:p>
          <a:p>
            <a:endParaRPr lang="ru-RU" dirty="0"/>
          </a:p>
        </p:txBody>
      </p:sp>
      <p:pic>
        <p:nvPicPr>
          <p:cNvPr id="5" name="Содержимое 4" descr="http://gribportal.ru/wp-content/uploads/2017/03/%D0%9F%D0%BE%D1%80%D1%84%D0%B8%D1%80%D0%BE%D0%B2%D0%B8%D0%BA.jpg"/>
          <p:cNvPicPr>
            <a:picLocks noGrp="1"/>
          </p:cNvPicPr>
          <p:nvPr>
            <p:ph sz="half" idx="1"/>
          </p:nvPr>
        </p:nvPicPr>
        <p:blipFill>
          <a:blip r:embed="rId2" cstate="print"/>
          <a:stretch>
            <a:fillRect/>
          </a:stretch>
        </p:blipFill>
        <p:spPr bwMode="auto">
          <a:xfrm>
            <a:off x="3575050" y="1418358"/>
            <a:ext cx="5111750" cy="3562497"/>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err="1">
                <a:latin typeface="Century Schoolbook" pitchFamily="18" charset="0"/>
              </a:rPr>
              <a:t>Мутинус</a:t>
            </a:r>
            <a:r>
              <a:rPr lang="ru-RU" sz="2200" dirty="0">
                <a:latin typeface="Century Schoolbook" pitchFamily="18" charset="0"/>
              </a:rPr>
              <a:t> </a:t>
            </a:r>
            <a:r>
              <a:rPr lang="ru-RU" sz="2200" dirty="0" err="1">
                <a:latin typeface="Century Schoolbook" pitchFamily="18" charset="0"/>
              </a:rPr>
              <a:t>Равенеля</a:t>
            </a:r>
            <a:r>
              <a:rPr lang="ru-RU" sz="2200" dirty="0">
                <a:latin typeface="Century Schoolbook" pitchFamily="18" charset="0"/>
              </a:rPr>
              <a:t> (другое название «сморчок вонючий»)</a:t>
            </a:r>
            <a:r>
              <a:rPr lang="ru-RU" dirty="0"/>
              <a:t/>
            </a:r>
            <a:br>
              <a:rPr lang="ru-RU" dirty="0"/>
            </a:br>
            <a:endParaRPr lang="ru-RU" dirty="0"/>
          </a:p>
        </p:txBody>
      </p:sp>
      <p:sp>
        <p:nvSpPr>
          <p:cNvPr id="4" name="Текст 3"/>
          <p:cNvSpPr>
            <a:spLocks noGrp="1"/>
          </p:cNvSpPr>
          <p:nvPr>
            <p:ph type="body" idx="2"/>
          </p:nvPr>
        </p:nvSpPr>
        <p:spPr/>
        <p:txBody>
          <a:bodyPr>
            <a:normAutofit fontScale="85000" lnSpcReduction="10000"/>
          </a:bodyPr>
          <a:lstStyle/>
          <a:p>
            <a:r>
              <a:rPr lang="ru-RU" sz="1900" dirty="0">
                <a:latin typeface="Century Schoolbook" pitchFamily="18" charset="0"/>
              </a:rPr>
              <a:t>Имеет продолговатую форму. Прорастают из образований яйцевидной формы белого цвета шириной до 1,5 сантиметров. Шляпка у гриба продолговатая слизистая зеленого цвета. Запах напоминает тухлое мясо и гниль. В пищу употреблять нельзя. Грибы этого вида можно встретить с начала лета до начала осени в парках, садах, реже – под хвойными деревьями. Наиболее распространен в Северной Америке. В Европе встречается довольно редко.</a:t>
            </a:r>
          </a:p>
          <a:p>
            <a:endParaRPr lang="ru-RU" dirty="0"/>
          </a:p>
        </p:txBody>
      </p:sp>
      <p:pic>
        <p:nvPicPr>
          <p:cNvPr id="5" name="Содержимое 4" descr="http://gribportal.ru/wp-content/uploads/2017/03/%D0%9C%D1%83%D1%82%D0%B8%D0%BD%D1%83%D1%81-%D0%A0%D0%B0%D0%B2%D0%B5%D0%BD%D0%B5%D0%BB%D1%8F.jpg"/>
          <p:cNvPicPr>
            <a:picLocks noGrp="1"/>
          </p:cNvPicPr>
          <p:nvPr>
            <p:ph sz="half" idx="1"/>
          </p:nvPr>
        </p:nvPicPr>
        <p:blipFill>
          <a:blip r:embed="rId2" cstate="print"/>
          <a:stretch>
            <a:fillRect/>
          </a:stretch>
        </p:blipFill>
        <p:spPr bwMode="auto">
          <a:xfrm>
            <a:off x="3575050" y="1284666"/>
            <a:ext cx="5111750" cy="382988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864095"/>
          </a:xfrm>
        </p:spPr>
        <p:txBody>
          <a:bodyPr/>
          <a:lstStyle/>
          <a:p>
            <a:endParaRPr lang="ru-RU" dirty="0">
              <a:latin typeface="Century Schoolbook" pitchFamily="18" charset="0"/>
            </a:endParaRPr>
          </a:p>
        </p:txBody>
      </p:sp>
      <p:sp>
        <p:nvSpPr>
          <p:cNvPr id="3" name="Подзаголовок 2"/>
          <p:cNvSpPr>
            <a:spLocks noGrp="1"/>
          </p:cNvSpPr>
          <p:nvPr>
            <p:ph type="subTitle" idx="1"/>
          </p:nvPr>
        </p:nvSpPr>
        <p:spPr>
          <a:xfrm>
            <a:off x="827584" y="4149080"/>
            <a:ext cx="7632848" cy="2232248"/>
          </a:xfrm>
        </p:spPr>
        <p:txBody>
          <a:bodyPr>
            <a:normAutofit fontScale="25000" lnSpcReduction="20000"/>
          </a:bodyPr>
          <a:lstStyle/>
          <a:p>
            <a:pPr algn="l"/>
            <a:r>
              <a:rPr lang="ru-RU" sz="7200" dirty="0">
                <a:solidFill>
                  <a:schemeClr val="tx1"/>
                </a:solidFill>
                <a:latin typeface="Century Schoolbook" pitchFamily="18" charset="0"/>
              </a:rPr>
              <a:t>Нормальному распространению грибов способствуют как природные условия, так и сохранение </a:t>
            </a:r>
            <a:r>
              <a:rPr lang="ru-RU" sz="7200" dirty="0" smtClean="0">
                <a:solidFill>
                  <a:schemeClr val="tx1"/>
                </a:solidFill>
                <a:latin typeface="Century Schoolbook" pitchFamily="18" charset="0"/>
              </a:rPr>
              <a:t>естественных</a:t>
            </a:r>
          </a:p>
          <a:p>
            <a:pPr algn="l"/>
            <a:r>
              <a:rPr lang="ru-RU" sz="7200" dirty="0" smtClean="0">
                <a:solidFill>
                  <a:schemeClr val="tx1"/>
                </a:solidFill>
                <a:latin typeface="Century Schoolbook" pitchFamily="18" charset="0"/>
              </a:rPr>
              <a:t>условий </a:t>
            </a:r>
            <a:r>
              <a:rPr lang="ru-RU" sz="7200" dirty="0">
                <a:solidFill>
                  <a:schemeClr val="tx1"/>
                </a:solidFill>
                <a:latin typeface="Century Schoolbook" pitchFamily="18" charset="0"/>
              </a:rPr>
              <a:t>обитания. Последнее полностью зависит от человека. Многие виды находятся на грани исчезновения, благодаря масштабным вырубкам леса, лесным пожарам и загрязнению окружающей среды. Только совместными усилиями и соблюдением особых охранных мер, редкие виды грибов можно сохранить и вернуть их первоначальную численность.</a:t>
            </a:r>
          </a:p>
          <a:p>
            <a:endParaRPr lang="ru-RU" dirty="0">
              <a:solidFill>
                <a:schemeClr val="tx1"/>
              </a:solidFill>
              <a:latin typeface="Century Schoolbook"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043608" y="404665"/>
            <a:ext cx="7344816" cy="3672407"/>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Century Schoolbook" pitchFamily="18" charset="0"/>
              </a:rPr>
              <a:t>СПАСИБО ЗА ВНИМАНИЕ</a:t>
            </a:r>
            <a:endParaRPr lang="ru-RU" b="1" dirty="0">
              <a:latin typeface="Century Schoolbook" pitchFamily="18" charset="0"/>
            </a:endParaRPr>
          </a:p>
        </p:txBody>
      </p:sp>
      <p:pic>
        <p:nvPicPr>
          <p:cNvPr id="1026" name="Picture 2" descr="C:\Users\admin\Pictures\387437_5.png"/>
          <p:cNvPicPr>
            <a:picLocks noChangeAspect="1" noChangeArrowheads="1"/>
          </p:cNvPicPr>
          <p:nvPr/>
        </p:nvPicPr>
        <p:blipFill>
          <a:blip r:embed="rId2" cstate="print"/>
          <a:srcRect/>
          <a:stretch>
            <a:fillRect/>
          </a:stretch>
        </p:blipFill>
        <p:spPr bwMode="auto">
          <a:xfrm>
            <a:off x="1238250" y="1412776"/>
            <a:ext cx="6667500" cy="504056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Century Schoolbook" pitchFamily="18" charset="0"/>
              </a:rPr>
              <a:t>Грибы из Красной книги России</a:t>
            </a:r>
            <a:endParaRPr lang="ru-RU" b="1" dirty="0">
              <a:latin typeface="Century Schoolbook" pitchFamily="18" charset="0"/>
            </a:endParaRPr>
          </a:p>
        </p:txBody>
      </p:sp>
      <p:sp>
        <p:nvSpPr>
          <p:cNvPr id="3" name="Содержимое 2"/>
          <p:cNvSpPr>
            <a:spLocks noGrp="1"/>
          </p:cNvSpPr>
          <p:nvPr>
            <p:ph idx="1"/>
          </p:nvPr>
        </p:nvSpPr>
        <p:spPr/>
        <p:txBody>
          <a:bodyPr>
            <a:normAutofit fontScale="85000" lnSpcReduction="20000"/>
          </a:bodyPr>
          <a:lstStyle/>
          <a:p>
            <a:r>
              <a:rPr lang="ru-RU" dirty="0" smtClean="0">
                <a:latin typeface="Century Schoolbook" pitchFamily="18" charset="0"/>
              </a:rPr>
              <a:t>На </a:t>
            </a:r>
            <a:r>
              <a:rPr lang="ru-RU" dirty="0">
                <a:latin typeface="Century Schoolbook" pitchFamily="18" charset="0"/>
              </a:rPr>
              <a:t>территории Российской Федерации произрастает большое количество видов съедобных и несъедобных грибов. Они встречаются практически во всех климатических зонах и знакомы каждому. Среди многообразия грибов есть обычные грузди, опята, лисички, которые не трудно отыскать почти в любом лесу. Но существуют также редкие виды грибов, многие из которых обладают необычными формами, цветом, свойствами. В силу разных причин их численность очень мала, поэтому в целях охраны и спасения от вымирания, они занесены в Красную книгу России</a:t>
            </a:r>
            <a:r>
              <a:rPr lang="ru-RU" dirty="0" smtClean="0">
                <a:latin typeface="Century Schoolbook" pitchFamily="18" charset="0"/>
              </a:rPr>
              <a:t>.</a:t>
            </a:r>
          </a:p>
          <a:p>
            <a:pPr>
              <a:buNone/>
            </a:pPr>
            <a:r>
              <a:rPr lang="ru-RU" dirty="0" smtClean="0">
                <a:latin typeface="Century Schoolbook" pitchFamily="18" charset="0"/>
              </a:rPr>
              <a:t> </a:t>
            </a:r>
            <a:endParaRPr lang="ru-RU" dirty="0">
              <a:latin typeface="Century Schoolbook" pitchFamily="18" charset="0"/>
            </a:endParaRPr>
          </a:p>
          <a:p>
            <a:endParaRPr lang="ru-RU" dirty="0"/>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Century Schoolbook" pitchFamily="18" charset="0"/>
              </a:rPr>
              <a:t>Подосиновик  белый</a:t>
            </a:r>
            <a:endParaRPr lang="ru-RU" sz="2400" dirty="0">
              <a:latin typeface="Century Schoolbook" pitchFamily="18" charset="0"/>
            </a:endParaRPr>
          </a:p>
        </p:txBody>
      </p:sp>
      <p:sp>
        <p:nvSpPr>
          <p:cNvPr id="4" name="Текст 3"/>
          <p:cNvSpPr>
            <a:spLocks noGrp="1"/>
          </p:cNvSpPr>
          <p:nvPr>
            <p:ph type="body" idx="2"/>
          </p:nvPr>
        </p:nvSpPr>
        <p:spPr/>
        <p:txBody>
          <a:bodyPr>
            <a:normAutofit fontScale="85000" lnSpcReduction="10000"/>
          </a:bodyPr>
          <a:lstStyle/>
          <a:p>
            <a:r>
              <a:rPr lang="ru-RU" sz="1900" dirty="0">
                <a:latin typeface="Century Schoolbook" pitchFamily="18" charset="0"/>
              </a:rPr>
              <a:t>Это съедобный гриб, встречающийся во многих регионах России. Цвет гриба практически полностью белый, только кожица на шляпке может иметь розоватый, коричневатый или желтоватый оттенок, видимый при ближайшем рассмотрении. Отличается высокой ножкой с утолщением внизу. Нижняя часть ближе к осени нередко имеет синеватый оттенок. Белый подосиновик встречается в период с июня по сентябрь.</a:t>
            </a:r>
          </a:p>
          <a:p>
            <a:endParaRPr lang="ru-RU" dirty="0"/>
          </a:p>
        </p:txBody>
      </p:sp>
      <p:pic>
        <p:nvPicPr>
          <p:cNvPr id="5" name="Содержимое 4" descr="https://ecoportal.info/wp-content/uploads/2018/10/podosinnovik-beliy.jpg"/>
          <p:cNvPicPr>
            <a:picLocks noGrp="1"/>
          </p:cNvPicPr>
          <p:nvPr>
            <p:ph sz="half" idx="1"/>
          </p:nvPr>
        </p:nvPicPr>
        <p:blipFill>
          <a:blip r:embed="rId2" cstate="print"/>
          <a:stretch>
            <a:fillRect/>
          </a:stretch>
        </p:blipFill>
        <p:spPr bwMode="auto">
          <a:xfrm>
            <a:off x="4067944" y="1196752"/>
            <a:ext cx="4608511" cy="3816424"/>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Century Schoolbook" pitchFamily="18" charset="0"/>
              </a:rPr>
              <a:t>Гриб-зонтик девичий</a:t>
            </a: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sp>
        <p:nvSpPr>
          <p:cNvPr id="4" name="Текст 3"/>
          <p:cNvSpPr>
            <a:spLocks noGrp="1"/>
          </p:cNvSpPr>
          <p:nvPr>
            <p:ph type="body" idx="2"/>
          </p:nvPr>
        </p:nvSpPr>
        <p:spPr/>
        <p:txBody>
          <a:bodyPr>
            <a:normAutofit fontScale="92500" lnSpcReduction="20000"/>
          </a:bodyPr>
          <a:lstStyle/>
          <a:p>
            <a:r>
              <a:rPr lang="ru-RU" sz="1900" dirty="0">
                <a:latin typeface="Century Schoolbook" pitchFamily="18" charset="0"/>
              </a:rPr>
              <a:t>Является «родственником» шампиньонов, а потому съедобен. Данный гриб встречается крайне редко и внесен в Красные книги некоторых регионов России. Узнать гриб-зонтик достаточно легко. Его шляпка белая, имеет форму зонтика или колокольчика. Практически вся ее поверхность покрыта своеобразной бахромой. Мякоть гриба пахнет редькой и на срезе приобретает красноватый оттенок.</a:t>
            </a:r>
          </a:p>
          <a:p>
            <a:endParaRPr lang="ru-RU" dirty="0"/>
          </a:p>
        </p:txBody>
      </p:sp>
      <p:pic>
        <p:nvPicPr>
          <p:cNvPr id="7" name="Содержимое 6" descr="http://gribportal.ru/wp-content/uploads/2017/03/%D0%93%D1%80%D0%B8%D0%B1-%D0%B7%D0%BE%D0%BD%D1%82%D0%B8%D0%BA-%D0%B4%D0%B5%D0%B2%D0%B8%D1%87%D0%B8%D0%B9.jpg"/>
          <p:cNvPicPr>
            <a:picLocks noGrp="1"/>
          </p:cNvPicPr>
          <p:nvPr>
            <p:ph sz="half" idx="1"/>
          </p:nvPr>
        </p:nvPicPr>
        <p:blipFill>
          <a:blip r:embed="rId2" cstate="print"/>
          <a:stretch>
            <a:fillRect/>
          </a:stretch>
        </p:blipFill>
        <p:spPr bwMode="auto">
          <a:xfrm>
            <a:off x="3779912" y="1052736"/>
            <a:ext cx="4789512" cy="4056114"/>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Century Schoolbook" pitchFamily="18" charset="0"/>
              </a:rPr>
              <a:t>Мухомор </a:t>
            </a:r>
            <a:r>
              <a:rPr lang="ru-RU" sz="2400" dirty="0" err="1">
                <a:latin typeface="Century Schoolbook" pitchFamily="18" charset="0"/>
              </a:rPr>
              <a:t>шишкообразны</a:t>
            </a:r>
            <a:r>
              <a:rPr lang="ru-RU" dirty="0" err="1">
                <a:latin typeface="Century Schoolbook" pitchFamily="18" charset="0"/>
              </a:rPr>
              <a:t>й</a:t>
            </a: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sp>
        <p:nvSpPr>
          <p:cNvPr id="4" name="Текст 3"/>
          <p:cNvSpPr>
            <a:spLocks noGrp="1"/>
          </p:cNvSpPr>
          <p:nvPr>
            <p:ph type="body" idx="2"/>
          </p:nvPr>
        </p:nvSpPr>
        <p:spPr/>
        <p:txBody>
          <a:bodyPr>
            <a:normAutofit lnSpcReduction="10000"/>
          </a:bodyPr>
          <a:lstStyle/>
          <a:p>
            <a:r>
              <a:rPr lang="ru-RU" sz="1800" dirty="0">
                <a:latin typeface="Century Schoolbook" pitchFamily="18" charset="0"/>
              </a:rPr>
              <a:t>Редкий гриб, произрастающий исключительно на известковых почвах. Плодовое тело гриба – крупное. Шляпка достигает 16 сантиметров в диаметре, ножка вздута у основания. И шляпка, и ножка имеют покрытие, состоящее из хлопьевидных чешуек. В отличие от классических мухоморов, гриб не имеет красных оттенков в окраске, как и ярко выраженных пятен на поверхности шляпки.</a:t>
            </a:r>
          </a:p>
          <a:p>
            <a:endParaRPr lang="ru-RU" dirty="0"/>
          </a:p>
        </p:txBody>
      </p:sp>
      <p:pic>
        <p:nvPicPr>
          <p:cNvPr id="5" name="Содержимое 4" descr="https://ecoportal.info/wp-content/uploads/2018/10/muhomor-shishkovidniy-544x332.jpg"/>
          <p:cNvPicPr>
            <a:picLocks noGrp="1"/>
          </p:cNvPicPr>
          <p:nvPr>
            <p:ph sz="half" idx="1"/>
          </p:nvPr>
        </p:nvPicPr>
        <p:blipFill>
          <a:blip r:embed="rId2" cstate="print"/>
          <a:stretch>
            <a:fillRect/>
          </a:stretch>
        </p:blipFill>
        <p:spPr bwMode="auto">
          <a:xfrm>
            <a:off x="3575050" y="1639771"/>
            <a:ext cx="5111750" cy="3589429"/>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      </a:t>
            </a:r>
            <a:r>
              <a:rPr lang="ru-RU" sz="2400" dirty="0" err="1" smtClean="0">
                <a:latin typeface="Century Schoolbook" pitchFamily="18" charset="0"/>
              </a:rPr>
              <a:t>Сетконоска</a:t>
            </a:r>
            <a:r>
              <a:rPr lang="ru-RU" sz="2400" dirty="0">
                <a:latin typeface="Century Schoolbook" pitchFamily="18" charset="0"/>
              </a:rPr>
              <a:t/>
            </a:r>
            <a:br>
              <a:rPr lang="ru-RU" sz="2400" dirty="0">
                <a:latin typeface="Century Schoolbook" pitchFamily="18" charset="0"/>
              </a:rPr>
            </a:br>
            <a:r>
              <a:rPr lang="ru-RU" sz="2400" dirty="0" smtClean="0">
                <a:latin typeface="Century Schoolbook" pitchFamily="18" charset="0"/>
              </a:rPr>
              <a:t>      </a:t>
            </a:r>
            <a:r>
              <a:rPr lang="ru-RU" sz="2400" dirty="0" smtClean="0">
                <a:latin typeface="Century Schoolbook" pitchFamily="18" charset="0"/>
              </a:rPr>
              <a:t>сдвоенная</a:t>
            </a: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sp>
        <p:nvSpPr>
          <p:cNvPr id="4" name="Текст 3"/>
          <p:cNvSpPr>
            <a:spLocks noGrp="1"/>
          </p:cNvSpPr>
          <p:nvPr>
            <p:ph type="body" idx="2"/>
          </p:nvPr>
        </p:nvSpPr>
        <p:spPr/>
        <p:txBody>
          <a:bodyPr>
            <a:normAutofit fontScale="70000" lnSpcReduction="20000"/>
          </a:bodyPr>
          <a:lstStyle/>
          <a:p>
            <a:r>
              <a:rPr lang="ru-RU" sz="2300" dirty="0">
                <a:latin typeface="Century Schoolbook" pitchFamily="18" charset="0"/>
              </a:rPr>
              <a:t>Относится к </a:t>
            </a:r>
            <a:r>
              <a:rPr lang="ru-RU" sz="2300" dirty="0" err="1">
                <a:latin typeface="Century Schoolbook" pitchFamily="18" charset="0"/>
              </a:rPr>
              <a:t>фалломицетовым</a:t>
            </a:r>
            <a:r>
              <a:rPr lang="ru-RU" sz="2300" dirty="0">
                <a:latin typeface="Century Schoolbook" pitchFamily="18" charset="0"/>
              </a:rPr>
              <a:t> грибам. Лучше всего произрастает на сильно гниющей древесине или гумусе, а потому чаще встречается в лиственных лесах. Форма гриба – необычная. В зрелом состоянии, из-под шляпки практически до земли свисает часть, отвечающая за распространение спор. </a:t>
            </a:r>
            <a:r>
              <a:rPr lang="ru-RU" sz="2300" dirty="0" err="1">
                <a:latin typeface="Century Schoolbook" pitchFamily="18" charset="0"/>
              </a:rPr>
              <a:t>Сетконоска</a:t>
            </a:r>
            <a:r>
              <a:rPr lang="ru-RU" sz="2300" dirty="0">
                <a:latin typeface="Century Schoolbook" pitchFamily="18" charset="0"/>
              </a:rPr>
              <a:t> – съедобный гриб. По неизвестным причинам ее численность неуклонно сокращается, вследствие чего она внесена в Красные книги нескольких стран.</a:t>
            </a:r>
          </a:p>
          <a:p>
            <a:endParaRPr lang="ru-RU" dirty="0"/>
          </a:p>
        </p:txBody>
      </p:sp>
      <p:pic>
        <p:nvPicPr>
          <p:cNvPr id="5" name="Содержимое 4" descr="https://ecoportal.info/wp-content/uploads/2018/10/setkonoska-sdvoennaya-544x441.jpg"/>
          <p:cNvPicPr>
            <a:picLocks noGrp="1"/>
          </p:cNvPicPr>
          <p:nvPr>
            <p:ph sz="half" idx="1"/>
          </p:nvPr>
        </p:nvPicPr>
        <p:blipFill>
          <a:blip r:embed="rId2" cstate="print"/>
          <a:stretch>
            <a:fillRect/>
          </a:stretch>
        </p:blipFill>
        <p:spPr bwMode="auto">
          <a:xfrm>
            <a:off x="3575050" y="1127656"/>
            <a:ext cx="5111750" cy="41439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Century Schoolbook" pitchFamily="18" charset="0"/>
              </a:rPr>
              <a:t>    </a:t>
            </a:r>
            <a:r>
              <a:rPr lang="ru-RU" sz="2400" dirty="0" err="1" smtClean="0">
                <a:latin typeface="Century Schoolbook" pitchFamily="18" charset="0"/>
              </a:rPr>
              <a:t>Гиропор</a:t>
            </a:r>
            <a:r>
              <a:rPr lang="ru-RU" sz="2400" dirty="0" smtClean="0">
                <a:latin typeface="Century Schoolbook" pitchFamily="18" charset="0"/>
              </a:rPr>
              <a:t>  каштановый</a:t>
            </a:r>
            <a:endParaRPr lang="ru-RU" sz="2400" dirty="0">
              <a:latin typeface="Century Schoolbook" pitchFamily="18" charset="0"/>
            </a:endParaRPr>
          </a:p>
        </p:txBody>
      </p:sp>
      <p:sp>
        <p:nvSpPr>
          <p:cNvPr id="4" name="Текст 3"/>
          <p:cNvSpPr>
            <a:spLocks noGrp="1"/>
          </p:cNvSpPr>
          <p:nvPr>
            <p:ph type="body" idx="2"/>
          </p:nvPr>
        </p:nvSpPr>
        <p:spPr/>
        <p:txBody>
          <a:bodyPr>
            <a:normAutofit lnSpcReduction="10000"/>
          </a:bodyPr>
          <a:lstStyle/>
          <a:p>
            <a:r>
              <a:rPr lang="ru-RU" sz="1800" dirty="0" err="1">
                <a:latin typeface="Century Schoolbook" pitchFamily="18" charset="0"/>
              </a:rPr>
              <a:t>Гиропор</a:t>
            </a:r>
            <a:r>
              <a:rPr lang="ru-RU" sz="1800" dirty="0">
                <a:latin typeface="Century Schoolbook" pitchFamily="18" charset="0"/>
              </a:rPr>
              <a:t> каштановый имеет классическую форму, состоящую из ножки и выраженной шляпки. Поверхность шляпки бывает гладкой или покрытой еле заметными пушистыми волокнами. Ножка гриба имеет губчатую структуру, с пустотами внутри. В зрелом состоянии гриб легко разламывается. Мякоть </a:t>
            </a:r>
            <a:r>
              <a:rPr lang="ru-RU" sz="1800" dirty="0" err="1">
                <a:latin typeface="Century Schoolbook" pitchFamily="18" charset="0"/>
              </a:rPr>
              <a:t>гиропора</a:t>
            </a:r>
            <a:r>
              <a:rPr lang="ru-RU" sz="1800" dirty="0">
                <a:latin typeface="Century Schoolbook" pitchFamily="18" charset="0"/>
              </a:rPr>
              <a:t> белая. У некоторых подвидов, ее цвет резко меняется при выполнении разреза.</a:t>
            </a:r>
          </a:p>
          <a:p>
            <a:endParaRPr lang="ru-RU" sz="1800" dirty="0">
              <a:latin typeface="Century Schoolbook" pitchFamily="18" charset="0"/>
            </a:endParaRPr>
          </a:p>
        </p:txBody>
      </p:sp>
      <p:pic>
        <p:nvPicPr>
          <p:cNvPr id="5" name="Содержимое 4" descr="https://ecoportal.info/wp-content/uploads/2018/10/giropor-kashtanoviy-544x536.jpg"/>
          <p:cNvPicPr>
            <a:picLocks noGrp="1"/>
          </p:cNvPicPr>
          <p:nvPr>
            <p:ph sz="half" idx="1"/>
          </p:nvPr>
        </p:nvPicPr>
        <p:blipFill>
          <a:blip r:embed="rId2" cstate="print"/>
          <a:stretch>
            <a:fillRect/>
          </a:stretch>
        </p:blipFill>
        <p:spPr bwMode="auto">
          <a:xfrm>
            <a:off x="3575050" y="681318"/>
            <a:ext cx="5111750" cy="5036577"/>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latin typeface="Century Schoolbook" pitchFamily="18" charset="0"/>
              </a:rPr>
              <a:t>Ежовик</a:t>
            </a:r>
            <a:r>
              <a:rPr lang="ru-RU" sz="2400" dirty="0">
                <a:latin typeface="Century Schoolbook" pitchFamily="18" charset="0"/>
              </a:rPr>
              <a:t> коралловидный</a:t>
            </a:r>
            <a:br>
              <a:rPr lang="ru-RU" sz="2400" dirty="0">
                <a:latin typeface="Century Schoolbook" pitchFamily="18" charset="0"/>
              </a:rPr>
            </a:br>
            <a:endParaRPr lang="ru-RU" sz="2400" dirty="0">
              <a:latin typeface="Century Schoolbook" pitchFamily="18" charset="0"/>
            </a:endParaRPr>
          </a:p>
        </p:txBody>
      </p:sp>
      <p:sp>
        <p:nvSpPr>
          <p:cNvPr id="4" name="Текст 3"/>
          <p:cNvSpPr>
            <a:spLocks noGrp="1"/>
          </p:cNvSpPr>
          <p:nvPr>
            <p:ph type="body" idx="2"/>
          </p:nvPr>
        </p:nvSpPr>
        <p:spPr/>
        <p:txBody>
          <a:bodyPr>
            <a:normAutofit fontScale="92500" lnSpcReduction="20000"/>
          </a:bodyPr>
          <a:lstStyle/>
          <a:p>
            <a:r>
              <a:rPr lang="ru-RU" sz="1900" dirty="0">
                <a:latin typeface="Century Schoolbook" pitchFamily="18" charset="0"/>
              </a:rPr>
              <a:t>Внешне </a:t>
            </a:r>
            <a:r>
              <a:rPr lang="ru-RU" sz="1900" dirty="0" err="1">
                <a:latin typeface="Century Schoolbook" pitchFamily="18" charset="0"/>
              </a:rPr>
              <a:t>ежовик</a:t>
            </a:r>
            <a:r>
              <a:rPr lang="ru-RU" sz="1900" dirty="0">
                <a:latin typeface="Century Schoolbook" pitchFamily="18" charset="0"/>
              </a:rPr>
              <a:t> напоминает коралл белого цвета. Его плодовое тело окрашено в чисто белый цвет и практически не имеет запаха. В качестве места произрастания, гриб выбирает стволы и пни погибших лиственных деревьев. Несмотря на странную форму, </a:t>
            </a:r>
            <a:r>
              <a:rPr lang="ru-RU" sz="1900" dirty="0" err="1">
                <a:latin typeface="Century Schoolbook" pitchFamily="18" charset="0"/>
              </a:rPr>
              <a:t>ежовик</a:t>
            </a:r>
            <a:r>
              <a:rPr lang="ru-RU" sz="1900" dirty="0">
                <a:latin typeface="Century Schoolbook" pitchFamily="18" charset="0"/>
              </a:rPr>
              <a:t> съедобен, но только в молодом возрасте. Грибы среднего и зрелого возраста в пищу лучше не употреблять. Данный гриб встречается крайне редко и занесен в Красную книгу России.</a:t>
            </a:r>
          </a:p>
          <a:p>
            <a:endParaRPr lang="ru-RU" dirty="0"/>
          </a:p>
        </p:txBody>
      </p:sp>
      <p:pic>
        <p:nvPicPr>
          <p:cNvPr id="5" name="Содержимое 4" descr="http://gribportal.ru/wp-content/uploads/2017/03/%D0%95%D0%B6%D0%BE%D0%B2%D0%B8%D0%BA-%D0%BA%D0%BE%D1%80%D0%B0%D0%BB%D0%BB%D0%BE%D0%B2%D0%B8%D0%B4%D0%BD%D1%8B%D0%B9.jpg"/>
          <p:cNvPicPr>
            <a:picLocks noGrp="1"/>
          </p:cNvPicPr>
          <p:nvPr>
            <p:ph sz="half" idx="1"/>
          </p:nvPr>
        </p:nvPicPr>
        <p:blipFill>
          <a:blip r:embed="rId2" cstate="print"/>
          <a:stretch>
            <a:fillRect/>
          </a:stretch>
        </p:blipFill>
        <p:spPr bwMode="auto">
          <a:xfrm>
            <a:off x="4355976" y="1484784"/>
            <a:ext cx="4032447" cy="3816423"/>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2656"/>
            <a:ext cx="2664296" cy="1162050"/>
          </a:xfrm>
        </p:spPr>
        <p:txBody>
          <a:bodyPr/>
          <a:lstStyle/>
          <a:p>
            <a:r>
              <a:rPr lang="ru-RU" sz="2400" dirty="0" err="1">
                <a:latin typeface="Century Schoolbook" pitchFamily="18" charset="0"/>
              </a:rPr>
              <a:t>Грифола</a:t>
            </a:r>
            <a:r>
              <a:rPr lang="ru-RU" sz="2400" dirty="0">
                <a:latin typeface="Century Schoolbook" pitchFamily="18" charset="0"/>
              </a:rPr>
              <a:t> курчавая</a:t>
            </a:r>
            <a:r>
              <a:rPr lang="ru-RU" dirty="0"/>
              <a:t/>
            </a:r>
            <a:br>
              <a:rPr lang="ru-RU" dirty="0"/>
            </a:br>
            <a:endParaRPr lang="ru-RU" dirty="0"/>
          </a:p>
        </p:txBody>
      </p:sp>
      <p:sp>
        <p:nvSpPr>
          <p:cNvPr id="4" name="Текст 3"/>
          <p:cNvSpPr>
            <a:spLocks noGrp="1"/>
          </p:cNvSpPr>
          <p:nvPr>
            <p:ph type="body" idx="2"/>
          </p:nvPr>
        </p:nvSpPr>
        <p:spPr/>
        <p:txBody>
          <a:bodyPr/>
          <a:lstStyle/>
          <a:p>
            <a:r>
              <a:rPr lang="ru-RU" sz="1800" dirty="0">
                <a:latin typeface="Century Schoolbook" pitchFamily="18" charset="0"/>
              </a:rPr>
              <a:t>Внешне этот гриб представляет собой бахромчатый нарост на стволе дерева. В зрелом состоянии плодовое тело </a:t>
            </a:r>
            <a:r>
              <a:rPr lang="ru-RU" sz="1800" dirty="0" err="1">
                <a:latin typeface="Century Schoolbook" pitchFamily="18" charset="0"/>
              </a:rPr>
              <a:t>грифолы</a:t>
            </a:r>
            <a:r>
              <a:rPr lang="ru-RU" sz="1800" dirty="0">
                <a:latin typeface="Century Schoolbook" pitchFamily="18" charset="0"/>
              </a:rPr>
              <a:t> может достигать диаметра 80 сантиметров. Чаще всего этот гриб бурно растет на старых дубах, кленах, буках и каштанах. </a:t>
            </a:r>
            <a:r>
              <a:rPr lang="ru-RU" sz="1800" dirty="0" err="1">
                <a:latin typeface="Century Schoolbook" pitchFamily="18" charset="0"/>
              </a:rPr>
              <a:t>Грифола</a:t>
            </a:r>
            <a:r>
              <a:rPr lang="ru-RU" sz="1800" dirty="0">
                <a:latin typeface="Century Schoolbook" pitchFamily="18" charset="0"/>
              </a:rPr>
              <a:t> курчавая может употребляться в пищу, однако встречается очень редко и к сбору не рекомендована.</a:t>
            </a:r>
          </a:p>
          <a:p>
            <a:endParaRPr lang="ru-RU" dirty="0"/>
          </a:p>
        </p:txBody>
      </p:sp>
      <p:pic>
        <p:nvPicPr>
          <p:cNvPr id="5" name="Содержимое 4" descr="http://gribportal.ru/wp-content/uploads/2017/03/%D0%93%D1%80%D0%B8%D1%84%D0%BE%D0%BB%D0%B0-%D0%BA%D1%83%D1%80%D1%87%D0%B0%D0%B2%D0%B0%D1%8F.jpg"/>
          <p:cNvPicPr>
            <a:picLocks noGrp="1"/>
          </p:cNvPicPr>
          <p:nvPr>
            <p:ph sz="half" idx="1"/>
          </p:nvPr>
        </p:nvPicPr>
        <p:blipFill>
          <a:blip r:embed="rId2" cstate="print"/>
          <a:stretch>
            <a:fillRect/>
          </a:stretch>
        </p:blipFill>
        <p:spPr bwMode="auto">
          <a:xfrm>
            <a:off x="3995936" y="1284666"/>
            <a:ext cx="4690864" cy="382988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1121</Words>
  <Application>Microsoft Office PowerPoint</Application>
  <PresentationFormat>Экран (4:3)</PresentationFormat>
  <Paragraphs>41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В царстве грибов </vt:lpstr>
      <vt:lpstr>Грибы из Красной книги России</vt:lpstr>
      <vt:lpstr>Подосиновик  белый</vt:lpstr>
      <vt:lpstr>Гриб-зонтик девичий </vt:lpstr>
      <vt:lpstr>Мухомор шишкообразный </vt:lpstr>
      <vt:lpstr>      Сетконоска       сдвоенная </vt:lpstr>
      <vt:lpstr>    Гиропор  каштановый</vt:lpstr>
      <vt:lpstr>Ежовик коралловидный </vt:lpstr>
      <vt:lpstr>Грифола курчавая </vt:lpstr>
      <vt:lpstr>Гиропорус синеющий </vt:lpstr>
      <vt:lpstr>       Решеточник      красный </vt:lpstr>
      <vt:lpstr>Рогатик пестиковый </vt:lpstr>
      <vt:lpstr>   Паутинник фиолетовый </vt:lpstr>
      <vt:lpstr>   Спарассис     курчавый </vt:lpstr>
      <vt:lpstr>       Шишкогриб хлопьеножковый </vt:lpstr>
      <vt:lpstr>Порфировик </vt:lpstr>
      <vt:lpstr>Мутинус Равенеля (другое название «сморчок вонючий») </vt:lpstr>
      <vt:lpstr>Слайд 18</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царстве грибов</dc:title>
  <dc:creator>admin</dc:creator>
  <cp:lastModifiedBy>admin</cp:lastModifiedBy>
  <cp:revision>15</cp:revision>
  <dcterms:created xsi:type="dcterms:W3CDTF">2018-11-28T13:25:24Z</dcterms:created>
  <dcterms:modified xsi:type="dcterms:W3CDTF">2018-11-28T15:20:05Z</dcterms:modified>
</cp:coreProperties>
</file>