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02" r:id="rId3"/>
    <p:sldId id="257" r:id="rId4"/>
    <p:sldId id="266" r:id="rId5"/>
    <p:sldId id="267" r:id="rId6"/>
    <p:sldId id="258" r:id="rId7"/>
    <p:sldId id="268" r:id="rId8"/>
    <p:sldId id="269" r:id="rId9"/>
    <p:sldId id="270" r:id="rId10"/>
    <p:sldId id="272" r:id="rId11"/>
    <p:sldId id="271" r:id="rId12"/>
    <p:sldId id="300" r:id="rId13"/>
    <p:sldId id="285" r:id="rId14"/>
    <p:sldId id="286" r:id="rId15"/>
    <p:sldId id="287" r:id="rId16"/>
    <p:sldId id="274" r:id="rId17"/>
    <p:sldId id="276" r:id="rId18"/>
    <p:sldId id="277" r:id="rId19"/>
    <p:sldId id="278" r:id="rId20"/>
    <p:sldId id="279" r:id="rId21"/>
    <p:sldId id="301" r:id="rId22"/>
    <p:sldId id="296" r:id="rId23"/>
    <p:sldId id="297" r:id="rId24"/>
    <p:sldId id="280" r:id="rId25"/>
    <p:sldId id="281" r:id="rId26"/>
    <p:sldId id="282" r:id="rId27"/>
    <p:sldId id="283" r:id="rId28"/>
    <p:sldId id="284" r:id="rId29"/>
    <p:sldId id="299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00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0" d="100"/>
          <a:sy n="60" d="100"/>
        </p:scale>
        <p:origin x="-1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07BFB-A155-466A-A625-6A5EC65E60AC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FDA11-B225-43D1-A37E-821F2F980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FDA11-B225-43D1-A37E-821F2F980BE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A7A32-37C2-4F05-A7F6-A443E634DACD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B3799-3F11-4C8E-9A48-63A599B75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D7405-F9DC-4CC5-8368-06EC1B3B58D0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D1994-6010-49E0-A4F3-9904E2D4F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64F63-4D9A-4F50-ADF7-CE286B7E2737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40DE9-EA99-4F23-B927-2245C1EE2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EE820-4343-4A67-BBA9-1A8FD1B95CD9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68717-CD4E-4A3C-AF75-4CECDACAA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FD904-F566-4143-9EA7-3A63FF699630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1A09B-9BFC-49FE-84F3-B97CE0993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850A4-0A59-4F02-8DFC-D7518AB1BBCC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C4BD2-3C24-45E6-AF90-40EC4770D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DBECA-D016-40BB-959B-FB7668C51D1C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B533D-42CC-4ADE-BA25-51FCAE5A8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06856-E672-42B7-9B95-36C851D7FF2D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7E18A-9F0C-44B8-A5BF-35829929A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C6CAE-5B3B-42B5-8E18-9C2E0B6132EF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C47E1-E67A-4C49-8C4A-068A48BF6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8E452-A82E-4FE1-881B-693123874972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E5956-CB61-4AA2-91F7-7F424E2CF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F387E-5A17-47D3-9A36-3C7D5576C4F6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4E20E-8C72-4EE3-A891-4CD05D96E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136332-1A6B-4D07-9361-CD72937D16E1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B717C-8F45-4DD5-B32F-7016B426E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u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kostyor.ru/history/gerb.html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&#1061;&#1086;&#1088;%20&#1042;&#1072;&#1083;&#1072;&#1072;&#1084;&#1089;&#1082;&#1086;&#1075;&#1086;%20&#1084;&#1086;&#1085;&#1072;&#1089;&#1090;&#1099;&#1088;&#1103;%20-%20&#1041;&#1086;&#1078;&#1077;,%20&#1094;&#1072;&#1088;&#1103;%20&#1061;&#1088;&#1072;&#1085;&#1080;%20%20(audiopoisk.com).mp3" TargetMode="Externa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4;&#1090;&#1082;&#1088;&#1099;&#1090;&#1099;&#1081;%20&#1091;&#1088;&#1086;&#1082;\&#1054;&#1058;&#1050;&#1056;&#1067;&#1058;&#1067;&#1049;%20&#1059;&#1056;&#1054;&#1050;\&#1061;&#1086;&#1088;%20&#1042;&#1072;&#1083;&#1072;&#1072;&#1084;&#1089;&#1082;&#1086;&#1075;&#1086;%20&#1084;&#1086;&#1085;&#1072;&#1089;&#1090;&#1099;&#1088;&#1103;%20-%20&#1041;&#1086;&#1078;&#1077;,%20&#1094;&#1072;&#1088;&#1103;%20&#1061;&#1088;&#1072;&#1085;&#1080;%20%20(audiopoisk.com).mp3" TargetMode="Externa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2" Type="http://schemas.openxmlformats.org/officeDocument/2006/relationships/audio" Target="file:///F:\&#1054;&#1090;&#1082;&#1088;&#1099;&#1090;&#1099;&#1081;%20&#1091;&#1088;&#1086;&#1082;\&#1054;&#1058;&#1050;&#1056;&#1067;&#1058;&#1067;&#1049;%20&#1059;&#1056;&#1054;&#1050;\&#1055;&#1072;&#1090;&#1088;&#1080;&#1086;&#1090;&#1080;&#1095;&#1077;&#1089;&#1082;&#1072;&#1103;%20&#1087;&#1077;&#1089;&#1085;&#1103;%20-%20&#1075;&#1083;&#1080;&#1085;&#1082;&#1072;%20(&#1080;&#1089;&#1090;&#1080;&#1085;&#1085;&#1099;&#1081;%20&#1075;&#1080;&#1084;&#1085;%20&#1088;&#1086;&#1089;&#1089;&#1080;&#1080;)%20%20(audiopoisk.com).mp3" TargetMode="External"/><Relationship Id="rId1" Type="http://schemas.openxmlformats.org/officeDocument/2006/relationships/audio" Target="file:///F:\&#1054;&#1090;&#1082;&#1088;&#1099;&#1090;&#1099;&#1081;%20&#1091;&#1088;&#1086;&#1082;\&#1054;&#1058;&#1050;&#1056;&#1067;&#1058;&#1067;&#1049;%20&#1059;&#1056;&#1054;&#1050;\&#1057;&#1086;&#1074;&#1077;&#1090;&#1089;&#1082;&#1080;&#1077;%20&#1087;&#1077;&#1089;&#1085;&#1080;%20-%20&#1048;&#1085;&#1090;&#1077;&#1088;&#1085;&#1072;&#1094;&#1080;&#1086;&#1085;&#1072;&#1083;%20%20(audiopoisk.com).mp3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4;&#1090;&#1082;&#1088;&#1099;&#1090;&#1099;&#1081;%20&#1091;&#1088;&#1086;&#1082;\&#1054;&#1058;&#1050;&#1056;&#1067;&#1058;&#1067;&#1049;%20&#1059;&#1056;&#1054;&#1050;\&#1043;&#1048;&#1052;&#1053;&#1067;%20-%20&#1043;&#1080;&#1084;&#1085;%20&#1056;&#1086;&#1089;&#1089;&#1080;&#1080;%20(&#1086;&#1088;&#1080;&#1075;&#1080;&#1085;&#1072;&#1083;%20&#1089;&#1086;%20&#1089;&#1083;&#1086;&#1074;&#1072;&#1084;&#1080;)%20%20(audiopoisk.com).mp3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084525"/>
          </a:xfrm>
        </p:spPr>
        <p:txBody>
          <a:bodyPr/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Государственная символика России.</a:t>
            </a:r>
            <a:br>
              <a:rPr lang="ru-RU" sz="7200" b="1" i="1" dirty="0" smtClean="0">
                <a:solidFill>
                  <a:srgbClr val="FF0000"/>
                </a:solidFill>
              </a:rPr>
            </a:br>
            <a:r>
              <a:rPr lang="ru-RU" sz="5400" i="1" dirty="0" smtClean="0"/>
              <a:t>Кузнецова О.Н.</a:t>
            </a:r>
            <a:endParaRPr lang="ru-RU" sz="7200" b="1" i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43504" y="1285860"/>
            <a:ext cx="3357563" cy="4214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4942" y="5500702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Свадьба Иоанна III Васильевича и Софьи Палеолог (1472г.)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1" descr="File:Ivan III of Russia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357298"/>
            <a:ext cx="350046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5857892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Иван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00174"/>
            <a:ext cx="378621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285860"/>
            <a:ext cx="3714746" cy="45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472" y="5857892"/>
            <a:ext cx="36433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A0000"/>
                </a:solidFill>
                <a:latin typeface="+mj-lt"/>
              </a:rPr>
              <a:t>Алексей Михайлович Романов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14942" y="5286388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7A0000"/>
                </a:solidFill>
              </a:rPr>
              <a:t>Царская печать</a:t>
            </a:r>
          </a:p>
          <a:p>
            <a:pPr algn="ctr"/>
            <a:r>
              <a:rPr lang="ru-RU" sz="2400" i="1" dirty="0" smtClean="0">
                <a:solidFill>
                  <a:srgbClr val="7A0000"/>
                </a:solidFill>
              </a:rPr>
              <a:t>1667 год.</a:t>
            </a:r>
            <a:endParaRPr lang="ru-RU" sz="2400" i="1" dirty="0">
              <a:solidFill>
                <a:srgbClr val="7A00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214422"/>
            <a:ext cx="4357686" cy="497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14612" y="5572140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i="1" dirty="0">
              <a:solidFill>
                <a:schemeClr val="bg1"/>
              </a:solidFill>
            </a:endParaRPr>
          </a:p>
        </p:txBody>
      </p:sp>
      <p:pic>
        <p:nvPicPr>
          <p:cNvPr id="5" name="Picture 4" descr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214422"/>
            <a:ext cx="535785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00430" y="6072206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7422" y="1214422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/>
          </a:p>
        </p:txBody>
      </p:sp>
      <p:pic>
        <p:nvPicPr>
          <p:cNvPr id="10" name="Picture 4" descr="Рисунок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1214422"/>
            <a:ext cx="535785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496" y="928670"/>
            <a:ext cx="4857753" cy="592933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i="1" dirty="0" smtClean="0">
                <a:solidFill>
                  <a:srgbClr val="7A0000"/>
                </a:solidFill>
              </a:rPr>
              <a:t>Всадник на щите - </a:t>
            </a:r>
            <a:r>
              <a:rPr lang="ru-RU" sz="3200" b="1" i="1" dirty="0" smtClean="0">
                <a:solidFill>
                  <a:srgbClr val="7A0000"/>
                </a:solidFill>
              </a:rPr>
              <a:t>Святой Георгий  Победоносец, </a:t>
            </a:r>
            <a:r>
              <a:rPr lang="ru-RU" sz="3200" i="1" dirty="0" smtClean="0">
                <a:solidFill>
                  <a:srgbClr val="7A0000"/>
                </a:solidFill>
              </a:rPr>
              <a:t>поражающий змея – символом борьбы добра со злом. Вместе с тем этот символ указывает, что Москва – сердце Руси.</a:t>
            </a:r>
            <a:r>
              <a:rPr lang="ru-RU" i="1" dirty="0" smtClean="0">
                <a:solidFill>
                  <a:srgbClr val="7A0000"/>
                </a:solidFill>
              </a:rPr>
              <a:t> </a:t>
            </a:r>
          </a:p>
        </p:txBody>
      </p:sp>
      <p:pic>
        <p:nvPicPr>
          <p:cNvPr id="17411" name="Picture 4" descr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35719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71538" y="3000372"/>
            <a:ext cx="6929454" cy="3224227"/>
            <a:chOff x="385" y="1434"/>
            <a:chExt cx="5054" cy="2598"/>
          </a:xfrm>
        </p:grpSpPr>
        <p:pic>
          <p:nvPicPr>
            <p:cNvPr id="22532" name="Picture 4" descr="Рисунок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5" y="1434"/>
              <a:ext cx="2604" cy="2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3" name="Picture 5" descr="Рисунок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5" y="1434"/>
              <a:ext cx="2604" cy="2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7" name="Picture 3" descr="C:\Users\админ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00372"/>
            <a:ext cx="3214710" cy="3143272"/>
          </a:xfrm>
          <a:prstGeom prst="rect">
            <a:avLst/>
          </a:prstGeom>
          <a:noFill/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7144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i="1" dirty="0" smtClean="0">
                <a:solidFill>
                  <a:srgbClr val="7A0000"/>
                </a:solidFill>
              </a:rPr>
              <a:t>В июле 1920 года были подготовлены образцы герба </a:t>
            </a:r>
            <a:r>
              <a:rPr lang="ru-RU" sz="3200" b="1" i="1" dirty="0" smtClean="0">
                <a:solidFill>
                  <a:srgbClr val="7A0000"/>
                </a:solidFill>
              </a:rPr>
              <a:t>РСФСР</a:t>
            </a:r>
            <a:r>
              <a:rPr lang="ru-RU" sz="3200" i="1" dirty="0" smtClean="0">
                <a:solidFill>
                  <a:srgbClr val="7A0000"/>
                </a:solidFill>
              </a:rPr>
              <a:t> и </a:t>
            </a:r>
            <a:r>
              <a:rPr lang="ru-RU" sz="3200" b="1" i="1" dirty="0" smtClean="0">
                <a:solidFill>
                  <a:srgbClr val="7A0000"/>
                </a:solidFill>
              </a:rPr>
              <a:t>СССР</a:t>
            </a:r>
            <a:r>
              <a:rPr lang="ru-RU" sz="3200" i="1" dirty="0" smtClean="0">
                <a:solidFill>
                  <a:srgbClr val="7A0000"/>
                </a:solidFill>
              </a:rPr>
              <a:t> в том виде, в котором с небольшими изменениями они дошли  до 1993 года. 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Герб Российской Федерации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714488"/>
            <a:ext cx="3286148" cy="392909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572000" y="2285992"/>
            <a:ext cx="407196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КОНСТИТУЦИОННЫЙ ЗАКОН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ГОСУДАРСТВЕННОМ ГЕРБЕ РОССИЙСКОЙ ФЕДЕРАЦИИ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314" y="5000636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 декабря 2000 года</a:t>
            </a: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81000"/>
            <a:ext cx="8143932" cy="60007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FF0000"/>
                </a:solidFill>
              </a:rPr>
              <a:t>ФЛАГ </a:t>
            </a:r>
            <a:r>
              <a:rPr lang="ru-RU" sz="4000" i="1" dirty="0" smtClean="0">
                <a:solidFill>
                  <a:srgbClr val="7A0000"/>
                </a:solidFill>
              </a:rPr>
              <a:t>– прикреплённое к древку или шнуру полотнище определённого цвета или нескольких цветов, часто с эмблемой, официальный символ государственной власти.</a:t>
            </a:r>
            <a:endParaRPr lang="ru-RU" sz="4000" dirty="0" smtClean="0">
              <a:solidFill>
                <a:srgbClr val="7A00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уликовска бит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528641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Александр Нев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285860"/>
            <a:ext cx="285752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285860"/>
            <a:ext cx="8643966" cy="1563706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smtClean="0">
                <a:solidFill>
                  <a:srgbClr val="7A0000"/>
                </a:solidFill>
              </a:rPr>
              <a:t>Петр I собственноручно нарисовал образец и определил порядок горизонтальных полос на флаге. Историки полагают, что моделью послужил голландский флаг, состоявший из трех горизонтальных полос тех же цветов.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14348" y="3071810"/>
            <a:ext cx="7500990" cy="3285173"/>
            <a:chOff x="0" y="1562"/>
            <a:chExt cx="5760" cy="2471"/>
          </a:xfrm>
        </p:grpSpPr>
        <p:pic>
          <p:nvPicPr>
            <p:cNvPr id="26628" name="Picture 4" descr="Рисунок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562"/>
              <a:ext cx="2742" cy="2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29" name="Picture 6" descr="Рисунок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9" y="1616"/>
              <a:ext cx="2861" cy="2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00562" y="3071810"/>
            <a:ext cx="3852890" cy="3214710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and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535785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786314" y="1500174"/>
            <a:ext cx="3900486" cy="4429156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i="1" dirty="0" smtClean="0">
                <a:solidFill>
                  <a:srgbClr val="7A0000"/>
                </a:solidFill>
              </a:rPr>
              <a:t>В 1712 году над военно-морскими кораблями взвился новый, "Андреевский", флаг </a:t>
            </a:r>
            <a:r>
              <a:rPr lang="ru-RU" sz="2800" i="1" dirty="0" smtClean="0">
                <a:solidFill>
                  <a:srgbClr val="7A0000"/>
                </a:solidFill>
                <a:latin typeface="Georgia" pitchFamily="18" charset="0"/>
              </a:rPr>
              <a:t>―</a:t>
            </a:r>
            <a:r>
              <a:rPr lang="ru-RU" sz="2800" i="1" dirty="0" smtClean="0">
                <a:solidFill>
                  <a:srgbClr val="7A0000"/>
                </a:solidFill>
              </a:rPr>
              <a:t> белый с лазоревым крестом, в честь ордена святого апостола</a:t>
            </a:r>
            <a:br>
              <a:rPr lang="ru-RU" sz="2800" i="1" dirty="0" smtClean="0">
                <a:solidFill>
                  <a:srgbClr val="7A0000"/>
                </a:solidFill>
              </a:rPr>
            </a:br>
            <a:r>
              <a:rPr lang="ru-RU" sz="2800" i="1" dirty="0" smtClean="0">
                <a:solidFill>
                  <a:srgbClr val="7A0000"/>
                </a:solidFill>
              </a:rPr>
              <a:t> </a:t>
            </a:r>
            <a:r>
              <a:rPr lang="ru-RU" sz="2800" b="1" i="1" dirty="0" smtClean="0">
                <a:solidFill>
                  <a:srgbClr val="7A0000"/>
                </a:solidFill>
              </a:rPr>
              <a:t>Андрея Первозванного.</a:t>
            </a:r>
            <a:r>
              <a:rPr lang="ru-RU" sz="4000" b="1" i="1" dirty="0" smtClean="0">
                <a:solidFill>
                  <a:srgbClr val="7A0000"/>
                </a:solidFill>
              </a:rPr>
              <a:t> 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9e2fccf6f11435e0140f6e7ea220033b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700" b="4700"/>
          <a:stretch>
            <a:fillRect/>
          </a:stretch>
        </p:blipFill>
        <p:spPr>
          <a:xfrm>
            <a:off x="1259632" y="1196752"/>
            <a:ext cx="6912768" cy="51845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1374" y="1285860"/>
            <a:ext cx="9072626" cy="1214446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rgbClr val="7A0000"/>
                </a:solidFill>
              </a:rPr>
              <a:t>В апреле 1918 года был утверждён красный флаг с золотой звездой и перекрещенными серпом и молотом в верхнем левом углу – это был Государственный флаг СССР до 1991 года.</a:t>
            </a:r>
            <a:endParaRPr lang="ru-RU" sz="4000" i="1" dirty="0" smtClean="0">
              <a:solidFill>
                <a:srgbClr val="7A0000"/>
              </a:solidFill>
            </a:endParaRPr>
          </a:p>
        </p:txBody>
      </p:sp>
      <p:pic>
        <p:nvPicPr>
          <p:cNvPr id="83972" name="Picture 4" descr="Рисунок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571744"/>
            <a:ext cx="5715000" cy="3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14480" y="2428868"/>
            <a:ext cx="53578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КОНСТИТУЦИОННЫЙ ЗАКОН </a:t>
            </a:r>
          </a:p>
          <a:p>
            <a:pPr algn="ctr"/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ГОСУДАРСТВЕННОМ ФЛАГЕ РОССИЙСКОЙ ФЕДЕРАЦИИ»</a:t>
            </a:r>
            <a:endParaRPr lang="ru-RU" sz="2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7A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5000636"/>
            <a:ext cx="2952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 декабря 2000 года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Рисунок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28662" y="571480"/>
            <a:ext cx="7072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C00000"/>
                </a:solidFill>
              </a:rPr>
              <a:t>Мир, чистота, святость, благородство</a:t>
            </a:r>
            <a:endParaRPr lang="ru-RU" sz="4000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571744"/>
            <a:ext cx="7786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Постоянство, величие, верность, цвет Богоматери – покровительницы России</a:t>
            </a:r>
            <a:endParaRPr lang="ru-RU" sz="36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072074"/>
            <a:ext cx="8643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2060"/>
                </a:solidFill>
              </a:rPr>
              <a:t>Красота, сила, храбрость, мужество, героизм</a:t>
            </a:r>
            <a:endParaRPr lang="ru-RU" sz="36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500174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7A0000"/>
                </a:solidFill>
              </a:rPr>
              <a:t>В 2000 году к Государственному флагу России было приравнено и Красное знамя Победы.</a:t>
            </a:r>
            <a:endParaRPr lang="ru-RU" sz="2400" i="1" dirty="0">
              <a:solidFill>
                <a:srgbClr val="7A0000"/>
              </a:solidFill>
            </a:endParaRPr>
          </a:p>
        </p:txBody>
      </p:sp>
      <p:pic>
        <p:nvPicPr>
          <p:cNvPr id="1026" name="Рисунок 7" descr="http://s51.radikal.ru/i134/1104/e1/24ecbcc26b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00306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6" descr="http://galeri.milliyet.com.tr/2008/5/9Rusyadan_govde_gosterisi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500306"/>
            <a:ext cx="378621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0100" y="5357826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7A0000"/>
                </a:solidFill>
              </a:rPr>
              <a:t>1 мая 1945 г.</a:t>
            </a:r>
          </a:p>
          <a:p>
            <a:pPr algn="ctr"/>
            <a:r>
              <a:rPr lang="ru-RU" sz="2400" i="1" dirty="0" smtClean="0">
                <a:solidFill>
                  <a:srgbClr val="7A0000"/>
                </a:solidFill>
              </a:rPr>
              <a:t> Берлин</a:t>
            </a:r>
            <a:endParaRPr lang="ru-RU" sz="2400" i="1" dirty="0">
              <a:solidFill>
                <a:srgbClr val="7A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5357826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7A0000"/>
                </a:solidFill>
              </a:rPr>
              <a:t>9 мая</a:t>
            </a:r>
          </a:p>
          <a:p>
            <a:pPr algn="ctr"/>
            <a:r>
              <a:rPr lang="ru-RU" sz="2400" i="1" dirty="0" smtClean="0">
                <a:solidFill>
                  <a:srgbClr val="7A0000"/>
                </a:solidFill>
              </a:rPr>
              <a:t> Красная площадь</a:t>
            </a:r>
            <a:endParaRPr lang="ru-RU" sz="2400" i="1" dirty="0">
              <a:solidFill>
                <a:srgbClr val="7A00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28" y="2285992"/>
            <a:ext cx="6615130" cy="2900370"/>
          </a:xfrm>
        </p:spPr>
        <p:txBody>
          <a:bodyPr/>
          <a:lstStyle/>
          <a:p>
            <a:pPr marL="6350" indent="-6350" algn="ctr" eaLnBrk="1" hangingPunct="1"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rgbClr val="FF0000"/>
                </a:solidFill>
              </a:rPr>
              <a:t>ГИМН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600" i="1" dirty="0" smtClean="0">
                <a:solidFill>
                  <a:srgbClr val="7A0000"/>
                </a:solidFill>
              </a:rPr>
              <a:t>– торжественная песня, принятая как символ государственного или социального единства</a:t>
            </a:r>
            <a:r>
              <a:rPr lang="ru-RU" i="1" dirty="0" smtClean="0">
                <a:solidFill>
                  <a:srgbClr val="7A0000"/>
                </a:solidFill>
              </a:rPr>
              <a:t>.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142984"/>
            <a:ext cx="8291512" cy="5048264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i="1" dirty="0" smtClean="0">
                <a:solidFill>
                  <a:srgbClr val="7A0000"/>
                </a:solidFill>
              </a:rPr>
              <a:t>Первая попытка создать официальный российский гимн датируется 1833 годом, когда император </a:t>
            </a:r>
            <a:r>
              <a:rPr lang="ru-RU" sz="3200" b="1" i="1" dirty="0" smtClean="0">
                <a:solidFill>
                  <a:srgbClr val="7A0000"/>
                </a:solidFill>
              </a:rPr>
              <a:t>Николай I </a:t>
            </a:r>
            <a:r>
              <a:rPr lang="ru-RU" sz="3200" i="1" dirty="0" smtClean="0">
                <a:solidFill>
                  <a:srgbClr val="7A0000"/>
                </a:solidFill>
              </a:rPr>
              <a:t>повелел сочинить его группе поэтов и композиторов. До этого торжественные события сопровождались </a:t>
            </a:r>
            <a:r>
              <a:rPr lang="ru-RU" sz="3200" b="1" i="1" dirty="0" smtClean="0">
                <a:solidFill>
                  <a:srgbClr val="7A0000"/>
                </a:solidFill>
              </a:rPr>
              <a:t>церковными песнопениями</a:t>
            </a:r>
            <a:r>
              <a:rPr lang="ru-RU" sz="3200" i="1" dirty="0" smtClean="0">
                <a:solidFill>
                  <a:srgbClr val="7A0000"/>
                </a:solidFill>
              </a:rPr>
              <a:t>, а при Петре Великом – </a:t>
            </a:r>
            <a:r>
              <a:rPr lang="ru-RU" sz="3200" b="1" i="1" dirty="0" smtClean="0">
                <a:solidFill>
                  <a:srgbClr val="7A0000"/>
                </a:solidFill>
              </a:rPr>
              <a:t>военными маршами</a:t>
            </a:r>
            <a:r>
              <a:rPr lang="ru-RU" sz="3200" i="1" dirty="0" smtClean="0">
                <a:solidFill>
                  <a:srgbClr val="7A0000"/>
                </a:solidFill>
              </a:rPr>
              <a:t>. 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Рисунок 18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357298"/>
            <a:ext cx="392909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5786" y="1285860"/>
            <a:ext cx="3214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7A0000"/>
                </a:solidFill>
              </a:rPr>
              <a:t>Гимн, написанный В.А. Жуковским и В.А.Львовым, назывался «Боже, царя храни».</a:t>
            </a:r>
            <a:endParaRPr lang="ru-RU" sz="2400" i="1" dirty="0">
              <a:solidFill>
                <a:srgbClr val="7A0000"/>
              </a:solidFill>
            </a:endParaRPr>
          </a:p>
        </p:txBody>
      </p:sp>
      <p:pic>
        <p:nvPicPr>
          <p:cNvPr id="4" name="Picture 5" descr="Рисунок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3357562"/>
            <a:ext cx="207170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Рисунок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357562"/>
            <a:ext cx="2143140" cy="288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Хор Валаамского монастыря - Боже, царя Храни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143900" y="5715016"/>
            <a:ext cx="571504" cy="500066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4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428736"/>
            <a:ext cx="8643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A0000"/>
                </a:solidFill>
              </a:rPr>
              <a:t>  До 1944 года гимном нашей страны был Интернационал. </a:t>
            </a:r>
          </a:p>
          <a:p>
            <a:r>
              <a:rPr lang="ru-RU" sz="2400" i="1" dirty="0" smtClean="0">
                <a:solidFill>
                  <a:srgbClr val="7A0000"/>
                </a:solidFill>
              </a:rPr>
              <a:t>  С 1944 по 1991 год был гимн, написанный С.В.Михалковым и А.В.Александровым.</a:t>
            </a:r>
            <a:endParaRPr lang="ru-RU" sz="2400" i="1" dirty="0">
              <a:solidFill>
                <a:srgbClr val="7A0000"/>
              </a:solidFill>
            </a:endParaRPr>
          </a:p>
        </p:txBody>
      </p:sp>
      <p:pic>
        <p:nvPicPr>
          <p:cNvPr id="3" name="Picture 5" descr="Рисунок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714620"/>
            <a:ext cx="221457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Рисунок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714620"/>
            <a:ext cx="2786082" cy="264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5786" y="5429264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A0000"/>
                </a:solidFill>
              </a:rPr>
              <a:t>С 1991 по 1993 годы гимном была «Патриотическая песня» композитора М.И.Глинки</a:t>
            </a:r>
            <a:endParaRPr lang="ru-RU" sz="2400" i="1" dirty="0">
              <a:solidFill>
                <a:srgbClr val="7A0000"/>
              </a:solidFill>
            </a:endParaRPr>
          </a:p>
        </p:txBody>
      </p:sp>
      <p:pic>
        <p:nvPicPr>
          <p:cNvPr id="7" name="Советские песни - Интернационал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358214" y="1643050"/>
            <a:ext cx="304800" cy="304800"/>
          </a:xfrm>
          <a:prstGeom prst="rect">
            <a:avLst/>
          </a:prstGeom>
        </p:spPr>
      </p:pic>
      <p:pic>
        <p:nvPicPr>
          <p:cNvPr id="8" name="Патриотическая песня - глинка (истинный гимн россии)  (audiopoisk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7858148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6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82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928802"/>
            <a:ext cx="78581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7A0000"/>
                </a:solidFill>
              </a:rPr>
              <a:t>20 декабря 2000 года мелодия Александрова вновь стала гимном Российской Федерации. 2001 году был утвержден Государственный гимн России написанный С.В.Михалковым на музыку Г.В.Александрова</a:t>
            </a:r>
            <a:endParaRPr lang="ru-RU" sz="3600" i="1" dirty="0">
              <a:solidFill>
                <a:srgbClr val="7A0000"/>
              </a:solidFill>
            </a:endParaRPr>
          </a:p>
        </p:txBody>
      </p:sp>
      <p:pic>
        <p:nvPicPr>
          <p:cNvPr id="3" name="ГИМНЫ - Гимн России (оригинал со словами)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86776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LA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596" y="1214422"/>
            <a:ext cx="4143404" cy="492922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596" y="1214422"/>
            <a:ext cx="41434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CFF33"/>
                </a:solidFill>
              </a:rPr>
              <a:t>Россия- священная наша держава,</a:t>
            </a:r>
          </a:p>
          <a:p>
            <a:r>
              <a:rPr lang="ru-RU" sz="1600" b="1" dirty="0" smtClean="0">
                <a:solidFill>
                  <a:srgbClr val="CCFF33"/>
                </a:solidFill>
              </a:rPr>
              <a:t>Россия- любимая наша страна.</a:t>
            </a:r>
          </a:p>
          <a:p>
            <a:r>
              <a:rPr lang="ru-RU" sz="1600" b="1" dirty="0" smtClean="0">
                <a:solidFill>
                  <a:srgbClr val="CCFF33"/>
                </a:solidFill>
              </a:rPr>
              <a:t>Могучая воля, великая слава- </a:t>
            </a:r>
          </a:p>
          <a:p>
            <a:r>
              <a:rPr lang="ru-RU" sz="1600" b="1" dirty="0" smtClean="0">
                <a:solidFill>
                  <a:srgbClr val="CCFF33"/>
                </a:solidFill>
              </a:rPr>
              <a:t>Твоё достоянье на все времена! </a:t>
            </a:r>
          </a:p>
          <a:p>
            <a:endParaRPr lang="ru-RU" sz="1600" b="1" dirty="0" smtClean="0">
              <a:solidFill>
                <a:srgbClr val="CCFF33"/>
              </a:solidFill>
            </a:endParaRPr>
          </a:p>
          <a:p>
            <a:r>
              <a:rPr lang="ru-RU" sz="1600" b="1" dirty="0" smtClean="0">
                <a:solidFill>
                  <a:srgbClr val="CCFF33"/>
                </a:solidFill>
              </a:rPr>
              <a:t>Припев:</a:t>
            </a:r>
          </a:p>
          <a:p>
            <a:r>
              <a:rPr lang="ru-RU" sz="1600" b="1" dirty="0" smtClean="0">
                <a:solidFill>
                  <a:srgbClr val="CCFF33"/>
                </a:solidFill>
              </a:rPr>
              <a:t>Славься, Отечество наше свободное,</a:t>
            </a:r>
          </a:p>
          <a:p>
            <a:r>
              <a:rPr lang="ru-RU" sz="1600" b="1" dirty="0" smtClean="0">
                <a:solidFill>
                  <a:srgbClr val="CCFF33"/>
                </a:solidFill>
              </a:rPr>
              <a:t>Братских народов союз вековой,</a:t>
            </a:r>
          </a:p>
          <a:p>
            <a:r>
              <a:rPr lang="ru-RU" sz="1600" b="1" dirty="0" smtClean="0">
                <a:solidFill>
                  <a:srgbClr val="CCFF33"/>
                </a:solidFill>
              </a:rPr>
              <a:t>Предками данная мудрость народная!</a:t>
            </a:r>
          </a:p>
          <a:p>
            <a:r>
              <a:rPr lang="ru-RU" sz="1600" b="1" dirty="0" smtClean="0">
                <a:solidFill>
                  <a:srgbClr val="CCFF33"/>
                </a:solidFill>
              </a:rPr>
              <a:t>Славься, страна! Мы гордимся тобой!</a:t>
            </a:r>
          </a:p>
          <a:p>
            <a:endParaRPr lang="ru-RU" sz="1600" b="1" dirty="0" smtClean="0">
              <a:solidFill>
                <a:srgbClr val="CCFF33"/>
              </a:solidFill>
            </a:endParaRPr>
          </a:p>
          <a:p>
            <a:r>
              <a:rPr lang="ru-RU" sz="1600" b="1" dirty="0" smtClean="0">
                <a:solidFill>
                  <a:srgbClr val="CCFF33"/>
                </a:solidFill>
              </a:rPr>
              <a:t>От южных морей до полярного края</a:t>
            </a:r>
          </a:p>
          <a:p>
            <a:r>
              <a:rPr lang="ru-RU" sz="1600" b="1" dirty="0" smtClean="0">
                <a:solidFill>
                  <a:srgbClr val="CCFF33"/>
                </a:solidFill>
              </a:rPr>
              <a:t>Раскинулись наши леса и поля.</a:t>
            </a:r>
          </a:p>
          <a:p>
            <a:r>
              <a:rPr lang="ru-RU" sz="1600" b="1" dirty="0" smtClean="0">
                <a:solidFill>
                  <a:srgbClr val="CCFF33"/>
                </a:solidFill>
              </a:rPr>
              <a:t>Одна ты на свете! Одна ты такая-</a:t>
            </a:r>
          </a:p>
          <a:p>
            <a:r>
              <a:rPr lang="ru-RU" sz="1600" b="1" dirty="0" smtClean="0">
                <a:solidFill>
                  <a:srgbClr val="CCFF33"/>
                </a:solidFill>
              </a:rPr>
              <a:t>Хранимая Богом родная земля!</a:t>
            </a:r>
          </a:p>
          <a:p>
            <a:endParaRPr lang="ru-RU" sz="1600" b="1" dirty="0" smtClean="0">
              <a:solidFill>
                <a:srgbClr val="CCFF33"/>
              </a:solidFill>
            </a:endParaRPr>
          </a:p>
          <a:p>
            <a:r>
              <a:rPr lang="ru-RU" sz="1600" b="1" dirty="0" smtClean="0">
                <a:solidFill>
                  <a:srgbClr val="CCFF33"/>
                </a:solidFill>
              </a:rPr>
              <a:t>Широкий простор для мечты и для жизни</a:t>
            </a:r>
          </a:p>
          <a:p>
            <a:r>
              <a:rPr lang="ru-RU" sz="1600" b="1" dirty="0" smtClean="0">
                <a:solidFill>
                  <a:srgbClr val="CCFF33"/>
                </a:solidFill>
              </a:rPr>
              <a:t>Грядущее нам открывают года.</a:t>
            </a:r>
          </a:p>
          <a:p>
            <a:r>
              <a:rPr lang="ru-RU" sz="1600" b="1" dirty="0" smtClean="0">
                <a:solidFill>
                  <a:srgbClr val="CCFF33"/>
                </a:solidFill>
              </a:rPr>
              <a:t>Нам силу дает наша верность Отчизне.</a:t>
            </a:r>
          </a:p>
          <a:p>
            <a:r>
              <a:rPr lang="ru-RU" sz="1600" b="1" dirty="0" smtClean="0">
                <a:solidFill>
                  <a:srgbClr val="CCFF33"/>
                </a:solidFill>
              </a:rPr>
              <a:t>Так было, так есть и так будет всегда!</a:t>
            </a:r>
            <a:endParaRPr lang="ru-RU" sz="1600" b="1" dirty="0">
              <a:solidFill>
                <a:srgbClr val="CCFF33"/>
              </a:solidFill>
            </a:endParaRP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4643438" y="1789102"/>
            <a:ext cx="40005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КОНСТИТУЦИОННЫЙ ЗАКОН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 ГОСУДАРСТВЕННОМ ГИМНЕ РОССИЙСКОЙ ФЕДЕРАЦИИ»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4929198"/>
            <a:ext cx="24893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 декабря 2000 года</a:t>
            </a: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428868"/>
            <a:ext cx="721523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7A0000"/>
                </a:solidFill>
                <a:latin typeface="+mj-lt"/>
              </a:rPr>
              <a:t>Цель урока </a:t>
            </a:r>
            <a:r>
              <a:rPr lang="ru-RU" sz="4400" b="1" dirty="0" smtClean="0">
                <a:solidFill>
                  <a:srgbClr val="7A0000"/>
                </a:solidFill>
                <a:latin typeface="+mj-lt"/>
              </a:rPr>
              <a:t> </a:t>
            </a:r>
            <a:r>
              <a:rPr lang="ru-RU" sz="3600" i="1" dirty="0" smtClean="0">
                <a:solidFill>
                  <a:srgbClr val="7A0000"/>
                </a:solidFill>
                <a:latin typeface="+mj-lt"/>
              </a:rPr>
              <a:t>― расширить знания о государственной символике России.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214422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i="1" dirty="0" smtClean="0">
                <a:solidFill>
                  <a:srgbClr val="7A0000"/>
                </a:solidFill>
              </a:rPr>
              <a:t>Задачи</a:t>
            </a:r>
            <a:r>
              <a:rPr lang="ru-RU" sz="4800" b="1" dirty="0" smtClean="0">
                <a:solidFill>
                  <a:srgbClr val="7A0000"/>
                </a:solidFill>
              </a:rPr>
              <a:t> :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38" y="2571744"/>
            <a:ext cx="7643866" cy="2455862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 smtClean="0">
                <a:solidFill>
                  <a:srgbClr val="7A0000"/>
                </a:solidFill>
              </a:rPr>
              <a:t>изучить основные понятия – </a:t>
            </a:r>
            <a:r>
              <a:rPr lang="ru-RU" b="1" i="1" dirty="0" smtClean="0">
                <a:solidFill>
                  <a:srgbClr val="7A0000"/>
                </a:solidFill>
              </a:rPr>
              <a:t>герб, флаг, гимн;</a:t>
            </a:r>
          </a:p>
          <a:p>
            <a:pPr eaLnBrk="1" hangingPunct="1">
              <a:defRPr/>
            </a:pPr>
            <a:r>
              <a:rPr lang="ru-RU" i="1" dirty="0" smtClean="0">
                <a:solidFill>
                  <a:srgbClr val="7A0000"/>
                </a:solidFill>
              </a:rPr>
              <a:t>познакомиться с историей государственной символики России.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643182"/>
            <a:ext cx="8218487" cy="2687638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1" dirty="0" smtClean="0">
                <a:solidFill>
                  <a:srgbClr val="C00000"/>
                </a:solidFill>
              </a:rPr>
              <a:t>“Знаки и символы управляют миром…”</a:t>
            </a:r>
            <a:br>
              <a:rPr lang="ru-RU" sz="6600" b="1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7A0000"/>
                </a:solidFill>
              </a:rPr>
              <a:t>Конфуций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трешки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85786" y="1337057"/>
            <a:ext cx="2543175" cy="190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3" descr="Матрешки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00438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2" descr="Медвед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285860"/>
            <a:ext cx="21605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Березки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43570" y="3751107"/>
            <a:ext cx="2851150" cy="178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677kpfk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714744" y="1357298"/>
            <a:ext cx="2500330" cy="3000396"/>
          </a:xfrm>
          <a:prstGeom prst="rect">
            <a:avLst/>
          </a:prstGeom>
        </p:spPr>
      </p:pic>
      <p:pic>
        <p:nvPicPr>
          <p:cNvPr id="7" name="Рисунок 4" descr="Балалайка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4357694"/>
            <a:ext cx="151288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85736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7A0000"/>
                </a:solidFill>
              </a:rPr>
              <a:t>К ключевым государственным символам относятся: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1670" y="3357562"/>
            <a:ext cx="6408738" cy="279559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Государственный герб </a:t>
            </a:r>
          </a:p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Государственный флаг </a:t>
            </a:r>
          </a:p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Государственный гимн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3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928670"/>
            <a:ext cx="8218487" cy="535305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ГЕРБ</a:t>
            </a:r>
            <a:r>
              <a:rPr lang="ru-RU" i="1" dirty="0" smtClean="0">
                <a:solidFill>
                  <a:srgbClr val="7A0000"/>
                </a:solidFill>
              </a:rPr>
              <a:t> - эмблема государства, города, рода, изображаемая на флагах, монетах, печатях, государственных и других официальных документах.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000372"/>
            <a:ext cx="3114668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i="1" dirty="0" smtClean="0">
                <a:solidFill>
                  <a:srgbClr val="7A0000"/>
                </a:solidFill>
              </a:rPr>
              <a:t>В качестве </a:t>
            </a:r>
            <a:r>
              <a:rPr lang="ru-RU" sz="3200" i="1" dirty="0" err="1" smtClean="0">
                <a:solidFill>
                  <a:srgbClr val="7A0000"/>
                </a:solidFill>
              </a:rPr>
              <a:t>государствен-ного</a:t>
            </a:r>
            <a:r>
              <a:rPr lang="ru-RU" sz="3200" i="1" dirty="0" smtClean="0">
                <a:solidFill>
                  <a:srgbClr val="7A0000"/>
                </a:solidFill>
              </a:rPr>
              <a:t> герба двуглавый орел появился на Руси в </a:t>
            </a:r>
            <a:r>
              <a:rPr lang="ru-RU" sz="3200" b="1" i="1" dirty="0" smtClean="0">
                <a:solidFill>
                  <a:srgbClr val="7A0000"/>
                </a:solidFill>
              </a:rPr>
              <a:t>1472</a:t>
            </a:r>
            <a:r>
              <a:rPr lang="ru-RU" sz="3200" i="1" dirty="0" smtClean="0">
                <a:solidFill>
                  <a:srgbClr val="7A0000"/>
                </a:solidFill>
              </a:rPr>
              <a:t> году. </a:t>
            </a:r>
          </a:p>
        </p:txBody>
      </p:sp>
      <p:pic>
        <p:nvPicPr>
          <p:cNvPr id="15363" name="Picture 4" descr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714488"/>
            <a:ext cx="514353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Шаблон1</Template>
  <TotalTime>546</TotalTime>
  <Words>600</Words>
  <Application>Microsoft Office PowerPoint</Application>
  <PresentationFormat>Экран (4:3)</PresentationFormat>
  <Paragraphs>68</Paragraphs>
  <Slides>29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Шаблон1</vt:lpstr>
      <vt:lpstr>Государственная символика России. Кузнецова О.Н.</vt:lpstr>
      <vt:lpstr>Слайд 2</vt:lpstr>
      <vt:lpstr>Слайд 3</vt:lpstr>
      <vt:lpstr>Задачи :</vt:lpstr>
      <vt:lpstr>“Знаки и символы управляют миром…”  Конфуций</vt:lpstr>
      <vt:lpstr>Слайд 6</vt:lpstr>
      <vt:lpstr>К ключевым государственным символам относятся: </vt:lpstr>
      <vt:lpstr>ГЕРБ - эмблема государства, города, рода, изображаемая на флагах, монетах, печатях, государственных и других официальных документах.</vt:lpstr>
      <vt:lpstr>В качестве государствен-ного герба двуглавый орел появился на Руси в 1472 году. </vt:lpstr>
      <vt:lpstr>Слайд 10</vt:lpstr>
      <vt:lpstr>Слайд 11</vt:lpstr>
      <vt:lpstr>Слайд 12</vt:lpstr>
      <vt:lpstr>Всадник на щите - Святой Георгий  Победоносец, поражающий змея – символом борьбы добра со злом. Вместе с тем этот символ указывает, что Москва – сердце Руси. </vt:lpstr>
      <vt:lpstr>В июле 1920 года были подготовлены образцы герба РСФСР и СССР в том виде, в котором с небольшими изменениями они дошли  до 1993 года. </vt:lpstr>
      <vt:lpstr>Слайд 15</vt:lpstr>
      <vt:lpstr>ФЛАГ – прикреплённое к древку или шнуру полотнище определённого цвета или нескольких цветов, часто с эмблемой, официальный символ государственной власти.</vt:lpstr>
      <vt:lpstr>Слайд 17</vt:lpstr>
      <vt:lpstr> Петр I собственноручно нарисовал образец и определил порядок горизонтальных полос на флаге. Историки полагают, что моделью послужил голландский флаг, состоявший из трех горизонтальных полос тех же цветов. </vt:lpstr>
      <vt:lpstr>В 1712 году над военно-морскими кораблями взвился новый, "Андреевский", флаг ― белый с лазоревым крестом, в честь ордена святого апостола  Андрея Первозванного. </vt:lpstr>
      <vt:lpstr>В апреле 1918 года был утверждён красный флаг с золотой звездой и перекрещенными серпом и молотом в верхнем левом углу – это был Государственный флаг СССР до 1991 года.</vt:lpstr>
      <vt:lpstr>Слайд 21</vt:lpstr>
      <vt:lpstr>Слайд 22</vt:lpstr>
      <vt:lpstr>Слайд 23</vt:lpstr>
      <vt:lpstr>Слайд 24</vt:lpstr>
      <vt:lpstr>Первая попытка создать официальный российский гимн датируется 1833 годом, когда император Николай I повелел сочинить его группе поэтов и композиторов. До этого торжественные события сопровождались церковными песнопениями, а при Петре Великом – военными маршами. 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символика РОССИИ.</dc:title>
  <dc:creator>админ</dc:creator>
  <cp:lastModifiedBy>admin</cp:lastModifiedBy>
  <cp:revision>58</cp:revision>
  <dcterms:created xsi:type="dcterms:W3CDTF">2013-02-12T16:41:41Z</dcterms:created>
  <dcterms:modified xsi:type="dcterms:W3CDTF">2016-11-18T20:59:52Z</dcterms:modified>
</cp:coreProperties>
</file>