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62" r:id="rId3"/>
    <p:sldId id="261" r:id="rId4"/>
    <p:sldId id="260" r:id="rId5"/>
    <p:sldId id="293" r:id="rId6"/>
    <p:sldId id="258" r:id="rId7"/>
    <p:sldId id="264" r:id="rId8"/>
    <p:sldId id="263"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94" r:id="rId26"/>
    <p:sldId id="282" r:id="rId27"/>
    <p:sldId id="283" r:id="rId28"/>
    <p:sldId id="284" r:id="rId29"/>
    <p:sldId id="285" r:id="rId30"/>
    <p:sldId id="286" r:id="rId31"/>
    <p:sldId id="287" r:id="rId32"/>
    <p:sldId id="288" r:id="rId33"/>
    <p:sldId id="289" r:id="rId34"/>
    <p:sldId id="290" r:id="rId35"/>
    <p:sldId id="292" r:id="rId36"/>
    <p:sldId id="291" r:id="rId37"/>
    <p:sldId id="295" r:id="rId38"/>
    <p:sldId id="297"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48845" autoAdjust="0"/>
  </p:normalViewPr>
  <p:slideViewPr>
    <p:cSldViewPr>
      <p:cViewPr varScale="1">
        <p:scale>
          <a:sx n="34" d="100"/>
          <a:sy n="34" d="100"/>
        </p:scale>
        <p:origin x="-2424" y="-78"/>
      </p:cViewPr>
      <p:guideLst>
        <p:guide orient="horz" pos="2160"/>
        <p:guide pos="2880"/>
      </p:guideLst>
    </p:cSldViewPr>
  </p:slideViewPr>
  <p:outlineViewPr>
    <p:cViewPr>
      <p:scale>
        <a:sx n="33" d="100"/>
        <a:sy n="33" d="100"/>
      </p:scale>
      <p:origin x="0" y="4722"/>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51A00E-BC43-4C8A-A1AA-FF7D3423746D}" type="datetimeFigureOut">
              <a:rPr lang="ru-RU" smtClean="0"/>
              <a:t>19.09.2016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3720D7-8582-4BF6-83EF-50AB53C616A0}" type="slidenum">
              <a:rPr lang="ru-RU" smtClean="0"/>
              <a:t>‹#›</a:t>
            </a:fld>
            <a:endParaRPr lang="ru-RU"/>
          </a:p>
        </p:txBody>
      </p:sp>
    </p:spTree>
    <p:extLst>
      <p:ext uri="{BB962C8B-B14F-4D97-AF65-F5344CB8AC3E}">
        <p14:creationId xmlns:p14="http://schemas.microsoft.com/office/powerpoint/2010/main" val="1829376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03720D7-8582-4BF6-83EF-50AB53C616A0}" type="slidenum">
              <a:rPr lang="ru-RU" smtClean="0"/>
              <a:t>1</a:t>
            </a:fld>
            <a:endParaRPr lang="ru-RU"/>
          </a:p>
        </p:txBody>
      </p:sp>
    </p:spTree>
    <p:extLst>
      <p:ext uri="{BB962C8B-B14F-4D97-AF65-F5344CB8AC3E}">
        <p14:creationId xmlns:p14="http://schemas.microsoft.com/office/powerpoint/2010/main" val="254753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03720D7-8582-4BF6-83EF-50AB53C616A0}" type="slidenum">
              <a:rPr lang="ru-RU" smtClean="0"/>
              <a:t>7</a:t>
            </a:fld>
            <a:endParaRPr lang="ru-RU"/>
          </a:p>
        </p:txBody>
      </p:sp>
    </p:spTree>
    <p:extLst>
      <p:ext uri="{BB962C8B-B14F-4D97-AF65-F5344CB8AC3E}">
        <p14:creationId xmlns:p14="http://schemas.microsoft.com/office/powerpoint/2010/main" val="681911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03720D7-8582-4BF6-83EF-50AB53C616A0}" type="slidenum">
              <a:rPr lang="ru-RU" smtClean="0"/>
              <a:t>8</a:t>
            </a:fld>
            <a:endParaRPr lang="ru-RU"/>
          </a:p>
        </p:txBody>
      </p:sp>
    </p:spTree>
    <p:extLst>
      <p:ext uri="{BB962C8B-B14F-4D97-AF65-F5344CB8AC3E}">
        <p14:creationId xmlns:p14="http://schemas.microsoft.com/office/powerpoint/2010/main" val="2016741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03720D7-8582-4BF6-83EF-50AB53C616A0}" type="slidenum">
              <a:rPr lang="ru-RU" smtClean="0"/>
              <a:t>37</a:t>
            </a:fld>
            <a:endParaRPr lang="ru-RU"/>
          </a:p>
        </p:txBody>
      </p:sp>
    </p:spTree>
    <p:extLst>
      <p:ext uri="{BB962C8B-B14F-4D97-AF65-F5344CB8AC3E}">
        <p14:creationId xmlns:p14="http://schemas.microsoft.com/office/powerpoint/2010/main" val="2781586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19.09.2016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19.09.2016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19.09.2016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19.09.2016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19.09.2016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19.09.2016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19.09.2016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19.09.2016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smtClean="0"/>
              <a:t>Девиантное поведение обучающихся: причины, признаки, организация работы по его профилактике</a:t>
            </a:r>
            <a:br>
              <a:rPr lang="ru-RU" smtClean="0"/>
            </a:br>
            <a:endParaRPr lang="ru-RU" dirty="0"/>
          </a:p>
        </p:txBody>
      </p:sp>
      <p:sp>
        <p:nvSpPr>
          <p:cNvPr id="3" name="Подзаголовок 2"/>
          <p:cNvSpPr>
            <a:spLocks noGrp="1"/>
          </p:cNvSpPr>
          <p:nvPr>
            <p:ph type="subTitle" idx="1"/>
          </p:nvPr>
        </p:nvSpPr>
        <p:spPr/>
        <p:txBody>
          <a:bodyPr/>
          <a:lstStyle/>
          <a:p>
            <a:r>
              <a:rPr lang="ru-RU" smtClean="0"/>
              <a:t>Подготовила: педагог-организатор МОУ « Приветнеская школа» города Алушта Голубева В.В.</a:t>
            </a:r>
            <a:endParaRPr lang="ru-RU" dirty="0"/>
          </a:p>
        </p:txBody>
      </p:sp>
    </p:spTree>
    <p:extLst>
      <p:ext uri="{BB962C8B-B14F-4D97-AF65-F5344CB8AC3E}">
        <p14:creationId xmlns:p14="http://schemas.microsoft.com/office/powerpoint/2010/main" val="721731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548"/>
            <a:ext cx="3672408" cy="6336704"/>
          </a:xfrm>
        </p:spPr>
        <p:txBody>
          <a:bodyPr>
            <a:normAutofit/>
          </a:bodyPr>
          <a:lstStyle/>
          <a:p>
            <a:pPr algn="just"/>
            <a:r>
              <a:rPr lang="ru-RU" sz="2400" dirty="0" smtClean="0">
                <a:effectLst>
                  <a:outerShdw blurRad="38100" dist="38100" dir="2700000" algn="tl">
                    <a:srgbClr val="000000">
                      <a:alpha val="43137"/>
                    </a:srgbClr>
                  </a:outerShdw>
                </a:effectLst>
                <a:latin typeface="Times New Roman"/>
                <a:ea typeface="Calibri"/>
              </a:rPr>
              <a:t>5</a:t>
            </a:r>
            <a:r>
              <a:rPr lang="ru-RU" sz="2400" dirty="0">
                <a:effectLst>
                  <a:outerShdw blurRad="38100" dist="38100" dir="2700000" algn="tl">
                    <a:srgbClr val="000000">
                      <a:alpha val="43137"/>
                    </a:srgbClr>
                  </a:outerShdw>
                </a:effectLst>
                <a:latin typeface="Times New Roman"/>
                <a:ea typeface="Calibri"/>
              </a:rPr>
              <a:t>. Социальный статус  семьи также может быть  причиной </a:t>
            </a:r>
            <a:r>
              <a:rPr lang="ru-RU" sz="2400" dirty="0" err="1">
                <a:effectLst>
                  <a:outerShdw blurRad="38100" dist="38100" dir="2700000" algn="tl">
                    <a:srgbClr val="000000">
                      <a:alpha val="43137"/>
                    </a:srgbClr>
                  </a:outerShdw>
                </a:effectLst>
                <a:latin typeface="Times New Roman"/>
                <a:ea typeface="Calibri"/>
              </a:rPr>
              <a:t>девиантного</a:t>
            </a:r>
            <a:r>
              <a:rPr lang="ru-RU" sz="2400" dirty="0">
                <a:effectLst>
                  <a:outerShdw blurRad="38100" dist="38100" dir="2700000" algn="tl">
                    <a:srgbClr val="000000">
                      <a:alpha val="43137"/>
                    </a:srgbClr>
                  </a:outerShdw>
                </a:effectLst>
                <a:latin typeface="Times New Roman"/>
                <a:ea typeface="Calibri"/>
              </a:rPr>
              <a:t> поведения  ребенка. Социальный статус семьи </a:t>
            </a:r>
            <a:r>
              <a:rPr lang="ru-RU" sz="2400" dirty="0" smtClean="0">
                <a:effectLst>
                  <a:outerShdw blurRad="38100" dist="38100" dir="2700000" algn="tl">
                    <a:srgbClr val="000000">
                      <a:alpha val="43137"/>
                    </a:srgbClr>
                  </a:outerShdw>
                </a:effectLst>
                <a:latin typeface="Times New Roman"/>
                <a:ea typeface="Calibri"/>
              </a:rPr>
              <a:t> рассматривают  </a:t>
            </a:r>
            <a:r>
              <a:rPr lang="ru-RU" sz="2400" dirty="0">
                <a:effectLst>
                  <a:outerShdw blurRad="38100" dist="38100" dir="2700000" algn="tl">
                    <a:srgbClr val="000000">
                      <a:alpha val="43137"/>
                    </a:srgbClr>
                  </a:outerShdw>
                </a:effectLst>
                <a:latin typeface="Times New Roman"/>
                <a:ea typeface="Calibri"/>
              </a:rPr>
              <a:t>по  количеству детей в семье, по наличию одного </a:t>
            </a:r>
            <a:r>
              <a:rPr lang="ru-RU" sz="2400" dirty="0" smtClean="0">
                <a:effectLst>
                  <a:outerShdw blurRad="38100" dist="38100" dir="2700000" algn="tl">
                    <a:srgbClr val="000000">
                      <a:alpha val="43137"/>
                    </a:srgbClr>
                  </a:outerShdw>
                </a:effectLst>
                <a:latin typeface="Times New Roman"/>
                <a:ea typeface="Calibri"/>
              </a:rPr>
              <a:t>родителя, </a:t>
            </a:r>
            <a:r>
              <a:rPr lang="ru-RU" sz="2400" dirty="0">
                <a:effectLst>
                  <a:outerShdw blurRad="38100" dist="38100" dir="2700000" algn="tl">
                    <a:srgbClr val="000000">
                      <a:alpha val="43137"/>
                    </a:srgbClr>
                  </a:outerShdw>
                </a:effectLst>
                <a:latin typeface="Times New Roman"/>
                <a:ea typeface="Calibri"/>
              </a:rPr>
              <a:t>по  ситуации, когда  дети, воспитываются у бабушек </a:t>
            </a:r>
            <a:r>
              <a:rPr lang="ru-RU" sz="2400" dirty="0" smtClean="0">
                <a:effectLst>
                  <a:outerShdw blurRad="38100" dist="38100" dir="2700000" algn="tl">
                    <a:srgbClr val="000000">
                      <a:alpha val="43137"/>
                    </a:srgbClr>
                  </a:outerShdw>
                </a:effectLst>
                <a:latin typeface="Times New Roman"/>
                <a:ea typeface="Calibri"/>
              </a:rPr>
              <a:t>или опекунов</a:t>
            </a:r>
            <a:r>
              <a:rPr lang="ru-RU" sz="2400" dirty="0">
                <a:effectLst>
                  <a:outerShdw blurRad="38100" dist="38100" dir="2700000" algn="tl">
                    <a:srgbClr val="000000">
                      <a:alpha val="43137"/>
                    </a:srgbClr>
                  </a:outerShdw>
                </a:effectLst>
                <a:latin typeface="Times New Roman"/>
                <a:ea typeface="Calibri"/>
              </a:rPr>
              <a:t>. </a:t>
            </a:r>
            <a:r>
              <a:rPr lang="ru-RU" sz="2400" dirty="0" smtClean="0">
                <a:effectLst>
                  <a:outerShdw blurRad="38100" dist="38100" dir="2700000" algn="tl">
                    <a:srgbClr val="000000">
                      <a:alpha val="43137"/>
                    </a:srgbClr>
                  </a:outerShdw>
                </a:effectLst>
                <a:latin typeface="Times New Roman"/>
                <a:ea typeface="Calibri"/>
              </a:rPr>
              <a:t> На </a:t>
            </a:r>
            <a:r>
              <a:rPr lang="ru-RU" sz="2400" dirty="0">
                <a:effectLst>
                  <a:outerShdw blurRad="38100" dist="38100" dir="2700000" algn="tl">
                    <a:srgbClr val="000000">
                      <a:alpha val="43137"/>
                    </a:srgbClr>
                  </a:outerShdw>
                </a:effectLst>
                <a:latin typeface="Times New Roman"/>
                <a:ea typeface="Calibri"/>
              </a:rPr>
              <a:t>благополучие семьи </a:t>
            </a:r>
            <a:r>
              <a:rPr lang="ru-RU" sz="2400" dirty="0" smtClean="0">
                <a:effectLst>
                  <a:outerShdw blurRad="38100" dist="38100" dir="2700000" algn="tl">
                    <a:srgbClr val="000000">
                      <a:alpha val="43137"/>
                    </a:srgbClr>
                  </a:outerShdw>
                </a:effectLst>
                <a:latin typeface="Times New Roman"/>
                <a:ea typeface="Calibri"/>
              </a:rPr>
              <a:t>влияют алкоголизм </a:t>
            </a:r>
            <a:r>
              <a:rPr lang="ru-RU" sz="2400" dirty="0">
                <a:effectLst>
                  <a:outerShdw blurRad="38100" dist="38100" dir="2700000" algn="tl">
                    <a:srgbClr val="000000">
                      <a:alpha val="43137"/>
                    </a:srgbClr>
                  </a:outerShdw>
                </a:effectLst>
                <a:latin typeface="Times New Roman"/>
                <a:ea typeface="Calibri"/>
              </a:rPr>
              <a:t>родителей, безработица, психологические отклонения.  </a:t>
            </a:r>
            <a:endParaRPr lang="ru-RU" sz="2400" dirty="0">
              <a:effectLst>
                <a:outerShdw blurRad="38100" dist="38100" dir="2700000" algn="tl">
                  <a:srgbClr val="000000">
                    <a:alpha val="43137"/>
                  </a:srgbClr>
                </a:outerShdw>
              </a:effectLst>
            </a:endParaRPr>
          </a:p>
        </p:txBody>
      </p:sp>
      <p:pic>
        <p:nvPicPr>
          <p:cNvPr id="4098" name="Picture 2" descr="http://novosti33.ru/wp-content/uploads/2015/11/40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260585"/>
            <a:ext cx="5111130" cy="376159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fs1.ppt4web.ru/images/5552/82672/640/img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3356992"/>
            <a:ext cx="4967114"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596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690864" cy="5674642"/>
          </a:xfrm>
        </p:spPr>
        <p:txBody>
          <a:bodyPr>
            <a:normAutofit fontScale="90000"/>
          </a:bodyPr>
          <a:lstStyle/>
          <a:p>
            <a:pPr algn="just"/>
            <a:r>
              <a:rPr lang="ru-RU" sz="3100" dirty="0">
                <a:solidFill>
                  <a:prstClr val="black"/>
                </a:solidFill>
                <a:effectLst>
                  <a:outerShdw blurRad="38100" dist="38100" dir="2700000" algn="tl">
                    <a:srgbClr val="000000">
                      <a:alpha val="43137"/>
                    </a:srgbClr>
                  </a:outerShdw>
                </a:effectLst>
                <a:latin typeface="Times New Roman"/>
                <a:ea typeface="Calibri"/>
              </a:rPr>
              <a:t>Влияет на поведение детей и ослабление или даже разрыв семейных связей между детьми и родителями, а также   сверхзанятость родителей,  конфликтная ситуация в семье, случаи жестокого обращения с детьми, отсутствие в семье благоприятной эмоциональной атмосферы и   типичные ошибки родителей в воспитании детей. </a:t>
            </a:r>
            <a:endParaRPr lang="ru-RU" dirty="0"/>
          </a:p>
        </p:txBody>
      </p:sp>
      <p:pic>
        <p:nvPicPr>
          <p:cNvPr id="1026" name="Picture 2" descr="http://www.divomix.com/uploads/14585035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2852936"/>
            <a:ext cx="3995936" cy="4005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529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62674"/>
          </a:xfrm>
        </p:spPr>
        <p:txBody>
          <a:bodyPr>
            <a:normAutofit fontScale="90000"/>
          </a:bodyPr>
          <a:lstStyle/>
          <a:p>
            <a:pPr indent="450215" algn="just"/>
            <a:r>
              <a:rPr lang="ru-RU" sz="3100" dirty="0">
                <a:effectLst>
                  <a:outerShdw blurRad="38100" dist="38100" dir="2700000" algn="tl">
                    <a:srgbClr val="000000">
                      <a:alpha val="43137"/>
                    </a:srgbClr>
                  </a:outerShdw>
                </a:effectLst>
                <a:latin typeface="Times New Roman"/>
              </a:rPr>
              <a:t>6. Уровень развития личностных качеств, еще один фактор, формирующий поведение учащегося. В подростковом возрасте всегда идет формирование  таких важных психических процессов, как мышление, ощущение, восприятие. У подростков  меняется мир эмоций и чувств, идет интенсивное формирование и закрепление имеющихся черт характера, в полной мере проявляются черты  темперамента , способности, формируется «Я - концепция».   «Я - концепция» - это устойчивая неповторимая система представлений человека о себе, на основе которой он строит свои отношения с окружением и самим собой. </a:t>
            </a:r>
            <a:endParaRPr lang="ru-RU" sz="31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139274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4104456" cy="5026570"/>
          </a:xfrm>
        </p:spPr>
        <p:txBody>
          <a:bodyPr/>
          <a:lstStyle/>
          <a:p>
            <a:pPr algn="just"/>
            <a:r>
              <a:rPr lang="ru-RU" sz="2800" dirty="0">
                <a:solidFill>
                  <a:prstClr val="black"/>
                </a:solidFill>
                <a:effectLst>
                  <a:outerShdw blurRad="38100" dist="38100" dir="2700000" algn="tl">
                    <a:srgbClr val="000000">
                      <a:alpha val="43137"/>
                    </a:srgbClr>
                  </a:outerShdw>
                </a:effectLst>
                <a:latin typeface="Times New Roman"/>
              </a:rPr>
              <a:t>В это время формируется образ собственного «Я» как установка по отношению к самому себе, складывается представление о личных качествах, способностях, социальной значимости, внешности.</a:t>
            </a:r>
            <a:r>
              <a:rPr lang="ru-RU" sz="2800" dirty="0">
                <a:solidFill>
                  <a:prstClr val="black"/>
                </a:solidFill>
                <a:effectLst>
                  <a:outerShdw blurRad="38100" dist="38100" dir="2700000" algn="tl">
                    <a:srgbClr val="000000">
                      <a:alpha val="43137"/>
                    </a:srgbClr>
                  </a:outerShdw>
                </a:effectLst>
              </a:rPr>
              <a:t/>
            </a:r>
            <a:br>
              <a:rPr lang="ru-RU" sz="2800" dirty="0">
                <a:solidFill>
                  <a:prstClr val="black"/>
                </a:solidFill>
                <a:effectLst>
                  <a:outerShdw blurRad="38100" dist="38100" dir="2700000" algn="tl">
                    <a:srgbClr val="000000">
                      <a:alpha val="43137"/>
                    </a:srgbClr>
                  </a:outerShdw>
                </a:effectLst>
              </a:rPr>
            </a:br>
            <a:endParaRPr lang="ru-RU" dirty="0"/>
          </a:p>
        </p:txBody>
      </p:sp>
      <p:pic>
        <p:nvPicPr>
          <p:cNvPr id="2050" name="Picture 2" descr="http://www.uralstudent.ru/i/uploads/University/2177284/p/op0_14_09_10__14_54_49_046509_174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60648"/>
            <a:ext cx="4104455"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6972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normAutofit/>
          </a:bodyPr>
          <a:lstStyle/>
          <a:p>
            <a:pPr indent="450215" algn="just"/>
            <a:r>
              <a:rPr lang="ru-RU" sz="2800" dirty="0">
                <a:latin typeface="Times New Roman"/>
              </a:rPr>
              <a:t>На основании вышеизложенного, видно, что причины </a:t>
            </a:r>
            <a:r>
              <a:rPr lang="ru-RU" sz="2800" dirty="0" err="1">
                <a:latin typeface="Times New Roman"/>
              </a:rPr>
              <a:t>девиантного</a:t>
            </a:r>
            <a:r>
              <a:rPr lang="ru-RU" sz="2800" dirty="0">
                <a:latin typeface="Times New Roman"/>
              </a:rPr>
              <a:t> поведения </a:t>
            </a:r>
            <a:r>
              <a:rPr lang="ru-RU" sz="2800" dirty="0" smtClean="0">
                <a:latin typeface="Times New Roman"/>
              </a:rPr>
              <a:t>обучающихся </a:t>
            </a:r>
            <a:r>
              <a:rPr lang="ru-RU" sz="2800" dirty="0">
                <a:latin typeface="Times New Roman"/>
              </a:rPr>
              <a:t>лежат в особенностях взаимосвязи и взаимодействия человека с окружающим миром, социальной средой и самим собой. </a:t>
            </a:r>
            <a:r>
              <a:rPr lang="ru-RU" sz="2800" dirty="0" smtClean="0">
                <a:latin typeface="Times New Roman"/>
                <a:ea typeface="Calibri"/>
              </a:rPr>
              <a:t>Таким </a:t>
            </a:r>
            <a:r>
              <a:rPr lang="ru-RU" sz="2800" dirty="0">
                <a:latin typeface="Times New Roman"/>
                <a:ea typeface="Calibri"/>
              </a:rPr>
              <a:t>образом,  среди причин </a:t>
            </a:r>
            <a:r>
              <a:rPr lang="ru-RU" sz="2800" dirty="0" err="1">
                <a:latin typeface="Times New Roman"/>
                <a:ea typeface="Calibri"/>
              </a:rPr>
              <a:t>девиантного</a:t>
            </a:r>
            <a:r>
              <a:rPr lang="ru-RU" sz="2800" dirty="0">
                <a:latin typeface="Times New Roman"/>
                <a:ea typeface="Calibri"/>
              </a:rPr>
              <a:t> поведения многие исследователи выделяют наследственность, социальную среду, обучение, воспитание, и наконец, социальную активность самого человека. Все эти факторы оказывают воздействия в прямой или косвенной форме, однако нет прямой зависимости между их негативными последствиями и характером поведения ребёнка. </a:t>
            </a:r>
            <a:endParaRPr lang="ru-RU" sz="2800" dirty="0"/>
          </a:p>
        </p:txBody>
      </p:sp>
    </p:spTree>
    <p:extLst>
      <p:ext uri="{BB962C8B-B14F-4D97-AF65-F5344CB8AC3E}">
        <p14:creationId xmlns:p14="http://schemas.microsoft.com/office/powerpoint/2010/main" val="10013046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42394"/>
          </a:xfrm>
        </p:spPr>
        <p:txBody>
          <a:bodyPr>
            <a:normAutofit fontScale="90000"/>
          </a:bodyPr>
          <a:lstStyle/>
          <a:p>
            <a:pPr marL="180340" indent="450215"/>
            <a:r>
              <a:rPr lang="ru-RU" b="1" dirty="0">
                <a:latin typeface="Times New Roman"/>
              </a:rPr>
              <a:t>Характеристика основных признаков  </a:t>
            </a:r>
            <a:r>
              <a:rPr lang="ru-RU" b="1" dirty="0" err="1">
                <a:latin typeface="Times New Roman"/>
              </a:rPr>
              <a:t>девиантного</a:t>
            </a:r>
            <a:r>
              <a:rPr lang="ru-RU" b="1" dirty="0">
                <a:latin typeface="Times New Roman"/>
              </a:rPr>
              <a:t> поведения младших школьников и учащихся подросткового возраста</a:t>
            </a:r>
            <a:r>
              <a:rPr lang="ru-RU" dirty="0"/>
              <a:t/>
            </a:r>
            <a:br>
              <a:rPr lang="ru-RU" dirty="0"/>
            </a:br>
            <a:endParaRPr lang="ru-RU" dirty="0"/>
          </a:p>
        </p:txBody>
      </p:sp>
      <p:pic>
        <p:nvPicPr>
          <p:cNvPr id="3076" name="Picture 4" descr="https://im2-tub-ru.yandex.net/i?id=9dfc3a49bafec79ef343ebfd786cb0ad&amp;n=33&amp;h=215&amp;w=3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356992"/>
            <a:ext cx="4752528" cy="350100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veselajashkola.ru/wp-content/uploads/images/d0b5b74eb06c552c6d3857ba92a9d5d0-501x3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356992"/>
            <a:ext cx="3912369" cy="3501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1017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746650"/>
          </a:xfrm>
        </p:spPr>
        <p:txBody>
          <a:bodyPr>
            <a:normAutofit/>
          </a:bodyPr>
          <a:lstStyle/>
          <a:p>
            <a:pPr marL="180340" indent="450215" algn="just"/>
            <a:r>
              <a:rPr lang="ru-RU" sz="2800" dirty="0">
                <a:latin typeface="Times New Roman"/>
                <a:ea typeface="Calibri"/>
              </a:rPr>
              <a:t>Именно в начальной школе дети зачастую приобретают первый  негативный опыт  учебной </a:t>
            </a:r>
            <a:r>
              <a:rPr lang="ru-RU" sz="2800" dirty="0" smtClean="0">
                <a:latin typeface="Times New Roman"/>
                <a:ea typeface="Calibri"/>
              </a:rPr>
              <a:t>дея</a:t>
            </a:r>
            <a:r>
              <a:rPr lang="ru-RU" sz="2800" dirty="0" smtClean="0">
                <a:solidFill>
                  <a:prstClr val="black"/>
                </a:solidFill>
                <a:latin typeface="Times New Roman"/>
                <a:ea typeface="Calibri"/>
              </a:rPr>
              <a:t>тельности </a:t>
            </a:r>
            <a:r>
              <a:rPr lang="ru-RU" sz="2800" dirty="0">
                <a:solidFill>
                  <a:prstClr val="black"/>
                </a:solidFill>
                <a:latin typeface="Times New Roman"/>
                <a:ea typeface="Calibri"/>
              </a:rPr>
              <a:t>и проявляют </a:t>
            </a:r>
            <a:r>
              <a:rPr lang="ru-RU" sz="2800" dirty="0" err="1">
                <a:solidFill>
                  <a:prstClr val="black"/>
                </a:solidFill>
                <a:latin typeface="Times New Roman"/>
                <a:ea typeface="Calibri"/>
              </a:rPr>
              <a:t>девиантное</a:t>
            </a:r>
            <a:r>
              <a:rPr lang="ru-RU" sz="2800" dirty="0">
                <a:solidFill>
                  <a:prstClr val="black"/>
                </a:solidFill>
                <a:latin typeface="Times New Roman"/>
                <a:ea typeface="Calibri"/>
              </a:rPr>
              <a:t> </a:t>
            </a:r>
            <a:r>
              <a:rPr lang="ru-RU" sz="2800" dirty="0" smtClean="0">
                <a:solidFill>
                  <a:prstClr val="black"/>
                </a:solidFill>
                <a:latin typeface="Times New Roman"/>
                <a:ea typeface="Calibri"/>
              </a:rPr>
              <a:t>поведение.</a:t>
            </a:r>
            <a:r>
              <a:rPr lang="ru-RU" sz="2800" dirty="0" smtClean="0">
                <a:latin typeface="Times New Roman"/>
                <a:ea typeface="Calibri"/>
              </a:rPr>
              <a:t/>
            </a:r>
            <a:br>
              <a:rPr lang="ru-RU" sz="2800" dirty="0" smtClean="0">
                <a:latin typeface="Times New Roman"/>
                <a:ea typeface="Calibri"/>
              </a:rPr>
            </a:br>
            <a:r>
              <a:rPr lang="ru-RU" sz="2800" dirty="0">
                <a:latin typeface="Times New Roman"/>
              </a:rPr>
              <a:t>У</a:t>
            </a:r>
            <a:r>
              <a:rPr lang="ru-RU" sz="2800" dirty="0" smtClean="0">
                <a:latin typeface="Times New Roman"/>
              </a:rPr>
              <a:t> </a:t>
            </a:r>
            <a:r>
              <a:rPr lang="ru-RU" sz="2800" dirty="0">
                <a:latin typeface="Times New Roman"/>
              </a:rPr>
              <a:t>младших школьников </a:t>
            </a:r>
            <a:r>
              <a:rPr lang="ru-RU" sz="2800" dirty="0" err="1">
                <a:latin typeface="Times New Roman"/>
              </a:rPr>
              <a:t>девиантное</a:t>
            </a:r>
            <a:r>
              <a:rPr lang="ru-RU" sz="2800" dirty="0">
                <a:latin typeface="Times New Roman"/>
              </a:rPr>
              <a:t> поведение  нужно рассматривать  как нормальную реакцию  на ненормальные для ребенка условия, в которых он оказался.   В этом случае  задача педагога – помочь ребенку справиться с его проблемами, облегчить развитие, вовремя снять причины, вызывающие отклонение в поведении, а также посредством школьных занятий воздействовать на представления ребенка о данном процессе.</a:t>
            </a:r>
            <a:r>
              <a:rPr lang="ru-RU" sz="2800" dirty="0"/>
              <a:t/>
            </a:r>
            <a:br>
              <a:rPr lang="ru-RU" sz="2800" dirty="0"/>
            </a:br>
            <a:r>
              <a:rPr lang="ru-RU" sz="2800" dirty="0" smtClean="0">
                <a:latin typeface="Times New Roman"/>
                <a:ea typeface="Calibri"/>
              </a:rPr>
              <a:t>. </a:t>
            </a:r>
            <a:endParaRPr lang="ru-RU" sz="2800" dirty="0"/>
          </a:p>
        </p:txBody>
      </p:sp>
    </p:spTree>
    <p:extLst>
      <p:ext uri="{BB962C8B-B14F-4D97-AF65-F5344CB8AC3E}">
        <p14:creationId xmlns:p14="http://schemas.microsoft.com/office/powerpoint/2010/main" val="42693115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04663"/>
            <a:ext cx="5345359" cy="7416824"/>
          </a:xfrm>
        </p:spPr>
        <p:txBody>
          <a:bodyPr>
            <a:noAutofit/>
          </a:bodyPr>
          <a:lstStyle/>
          <a:p>
            <a:pPr algn="just">
              <a:lnSpc>
                <a:spcPct val="150000"/>
              </a:lnSpc>
            </a:pPr>
            <a:r>
              <a:rPr lang="ru-RU" sz="2000" dirty="0" smtClean="0">
                <a:latin typeface="Times New Roman"/>
                <a:ea typeface="Calibri"/>
              </a:rPr>
              <a:t/>
            </a:r>
            <a:br>
              <a:rPr lang="ru-RU" sz="2000" dirty="0" smtClean="0">
                <a:latin typeface="Times New Roman"/>
                <a:ea typeface="Calibri"/>
              </a:rPr>
            </a:br>
            <a:r>
              <a:rPr lang="ru-RU" sz="2000" dirty="0">
                <a:latin typeface="Times New Roman"/>
                <a:ea typeface="Calibri"/>
              </a:rPr>
              <a:t/>
            </a:r>
            <a:br>
              <a:rPr lang="ru-RU" sz="2000" dirty="0">
                <a:latin typeface="Times New Roman"/>
                <a:ea typeface="Calibri"/>
              </a:rPr>
            </a:br>
            <a:r>
              <a:rPr lang="ru-RU" sz="2000" dirty="0" smtClean="0">
                <a:latin typeface="Times New Roman"/>
                <a:ea typeface="Calibri"/>
              </a:rPr>
              <a:t>Практически </a:t>
            </a:r>
            <a:r>
              <a:rPr lang="ru-RU" sz="2000" dirty="0">
                <a:latin typeface="Times New Roman"/>
                <a:ea typeface="Calibri"/>
              </a:rPr>
              <a:t>ежедневно младшие школьники проявляют непослушание. Непослушание - наиболее распространенная </a:t>
            </a:r>
            <a:r>
              <a:rPr lang="ru-RU" sz="2000" dirty="0" smtClean="0">
                <a:latin typeface="Times New Roman"/>
                <a:ea typeface="Calibri"/>
              </a:rPr>
              <a:t>в </a:t>
            </a:r>
            <a:r>
              <a:rPr lang="ru-RU" sz="2000" dirty="0" smtClean="0">
                <a:latin typeface="Times New Roman"/>
                <a:ea typeface="Calibri"/>
              </a:rPr>
              <a:t>младшем возрасте форма сопротивления</a:t>
            </a:r>
            <a:r>
              <a:rPr lang="ru-RU" sz="2000" dirty="0">
                <a:latin typeface="Times New Roman"/>
                <a:ea typeface="Calibri"/>
              </a:rPr>
              <a:t>, </a:t>
            </a:r>
            <a:r>
              <a:rPr lang="ru-RU" sz="2000" dirty="0" smtClean="0">
                <a:latin typeface="Times New Roman"/>
                <a:ea typeface="Calibri"/>
              </a:rPr>
              <a:t>которая проявляется </a:t>
            </a:r>
            <a:r>
              <a:rPr lang="ru-RU" sz="2000" dirty="0">
                <a:latin typeface="Times New Roman"/>
                <a:ea typeface="Calibri"/>
              </a:rPr>
              <a:t>в нежелании выполнять требования </a:t>
            </a:r>
            <a:r>
              <a:rPr lang="ru-RU" sz="2000" dirty="0" smtClean="0">
                <a:latin typeface="Times New Roman"/>
                <a:ea typeface="Calibri"/>
              </a:rPr>
              <a:t>учителя</a:t>
            </a:r>
            <a:r>
              <a:rPr lang="ru-RU" sz="2000" dirty="0" smtClean="0">
                <a:latin typeface="Times New Roman"/>
                <a:ea typeface="Calibri"/>
              </a:rPr>
              <a:t>, соблюдать </a:t>
            </a:r>
            <a:r>
              <a:rPr lang="ru-RU" sz="2000" dirty="0" smtClean="0">
                <a:latin typeface="Times New Roman"/>
                <a:ea typeface="Calibri"/>
              </a:rPr>
              <a:t>правила</a:t>
            </a:r>
            <a:r>
              <a:rPr lang="ru-RU" sz="2000" dirty="0" smtClean="0">
                <a:latin typeface="Times New Roman"/>
                <a:ea typeface="Calibri"/>
              </a:rPr>
              <a:t>. Непослушание иногда проявляется </a:t>
            </a:r>
            <a:r>
              <a:rPr lang="ru-RU" sz="2000" dirty="0">
                <a:latin typeface="Times New Roman"/>
                <a:ea typeface="Calibri"/>
              </a:rPr>
              <a:t>в стойком упрямстве. Упрямство является отрицательной  </a:t>
            </a:r>
            <a:r>
              <a:rPr lang="ru-RU" sz="2000" dirty="0" smtClean="0">
                <a:latin typeface="Times New Roman"/>
                <a:ea typeface="Calibri"/>
              </a:rPr>
              <a:t>особенностью поведения младших школьников</a:t>
            </a:r>
            <a:r>
              <a:rPr lang="ru-RU" sz="2000" dirty="0">
                <a:latin typeface="Times New Roman"/>
                <a:ea typeface="Calibri"/>
              </a:rPr>
              <a:t>, </a:t>
            </a:r>
            <a:r>
              <a:rPr lang="ru-RU" sz="2000" dirty="0" smtClean="0">
                <a:latin typeface="Times New Roman"/>
                <a:ea typeface="Calibri"/>
              </a:rPr>
              <a:t>которое проявляется в противодействии </a:t>
            </a:r>
            <a:r>
              <a:rPr lang="ru-RU" sz="2000" dirty="0">
                <a:latin typeface="Times New Roman"/>
                <a:ea typeface="Calibri"/>
              </a:rPr>
              <a:t>просьбам, советам, требованиям и указаниям учителей </a:t>
            </a:r>
            <a:r>
              <a:rPr lang="ru-RU" sz="2000" dirty="0" smtClean="0">
                <a:latin typeface="Times New Roman"/>
                <a:ea typeface="Calibri"/>
              </a:rPr>
              <a:t>и </a:t>
            </a:r>
            <a:r>
              <a:rPr lang="ru-RU" sz="2000" dirty="0" smtClean="0">
                <a:latin typeface="Times New Roman"/>
                <a:ea typeface="Calibri"/>
              </a:rPr>
              <a:t>родителей </a:t>
            </a:r>
            <a:br>
              <a:rPr lang="ru-RU" sz="2000" dirty="0" smtClean="0">
                <a:latin typeface="Times New Roman"/>
                <a:ea typeface="Calibri"/>
              </a:rPr>
            </a:br>
            <a:r>
              <a:rPr lang="ru-RU" sz="2000" dirty="0">
                <a:latin typeface="Times New Roman"/>
                <a:ea typeface="Calibri"/>
              </a:rPr>
              <a:t/>
            </a:r>
            <a:br>
              <a:rPr lang="ru-RU" sz="2000" dirty="0">
                <a:latin typeface="Times New Roman"/>
                <a:ea typeface="Calibri"/>
              </a:rPr>
            </a:br>
            <a:r>
              <a:rPr lang="ru-RU" sz="2000" dirty="0" smtClean="0">
                <a:latin typeface="Times New Roman"/>
                <a:ea typeface="Calibri"/>
              </a:rPr>
              <a:t/>
            </a:r>
            <a:br>
              <a:rPr lang="ru-RU" sz="2000" dirty="0" smtClean="0">
                <a:latin typeface="Times New Roman"/>
                <a:ea typeface="Calibri"/>
              </a:rPr>
            </a:br>
            <a:r>
              <a:rPr lang="ru-RU" sz="2000" dirty="0">
                <a:latin typeface="Times New Roman"/>
                <a:ea typeface="Calibri"/>
              </a:rPr>
              <a:t/>
            </a:r>
            <a:br>
              <a:rPr lang="ru-RU" sz="2000" dirty="0">
                <a:latin typeface="Times New Roman"/>
                <a:ea typeface="Calibri"/>
              </a:rPr>
            </a:br>
            <a:r>
              <a:rPr lang="ru-RU" sz="2000" dirty="0" smtClean="0">
                <a:latin typeface="Times New Roman"/>
                <a:ea typeface="Calibri"/>
              </a:rPr>
              <a:t/>
            </a:r>
            <a:br>
              <a:rPr lang="ru-RU" sz="2000" dirty="0" smtClean="0">
                <a:latin typeface="Times New Roman"/>
                <a:ea typeface="Calibri"/>
              </a:rPr>
            </a:br>
            <a:r>
              <a:rPr lang="ru-RU" sz="2000" dirty="0">
                <a:latin typeface="Times New Roman"/>
                <a:ea typeface="Calibri"/>
              </a:rPr>
              <a:t/>
            </a:r>
            <a:br>
              <a:rPr lang="ru-RU" sz="2000" dirty="0">
                <a:latin typeface="Times New Roman"/>
                <a:ea typeface="Calibri"/>
              </a:rPr>
            </a:br>
            <a:endParaRPr lang="ru-RU" sz="2000" dirty="0"/>
          </a:p>
        </p:txBody>
      </p:sp>
      <p:pic>
        <p:nvPicPr>
          <p:cNvPr id="4098" name="Picture 2" descr="http://mymagickey.com/images/articles/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628800"/>
            <a:ext cx="2808312" cy="4968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0753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83362"/>
          </a:xfrm>
        </p:spPr>
        <p:txBody>
          <a:bodyPr>
            <a:normAutofit/>
          </a:bodyPr>
          <a:lstStyle/>
          <a:p>
            <a:pPr marL="180340" indent="450215" algn="just"/>
            <a:r>
              <a:rPr lang="ru-RU" sz="2400" b="1" dirty="0">
                <a:latin typeface="Times New Roman"/>
              </a:rPr>
              <a:t>Шалость</a:t>
            </a:r>
            <a:r>
              <a:rPr lang="ru-RU" sz="2400" dirty="0">
                <a:latin typeface="Times New Roman"/>
              </a:rPr>
              <a:t> - краткий, эпизодический отрезок поведения отдельного ребенка, в котором ярко проявляется его активность, инициатива, избирательность. Особенностью шалости являются ее обязательно доброе отношение к окружающим и такое поведение хоть и является отклонением от нормы, не приводит к негативным </a:t>
            </a:r>
            <a:r>
              <a:rPr lang="ru-RU" sz="2400" dirty="0" smtClean="0">
                <a:latin typeface="Times New Roman"/>
              </a:rPr>
              <a:t>явлениям.</a:t>
            </a:r>
            <a:r>
              <a:rPr lang="ru-RU" sz="2400" dirty="0" smtClean="0"/>
              <a:t> </a:t>
            </a:r>
            <a:r>
              <a:rPr lang="ru-RU" sz="2400" b="1" dirty="0" smtClean="0">
                <a:latin typeface="Times New Roman"/>
              </a:rPr>
              <a:t>Озорство</a:t>
            </a:r>
            <a:r>
              <a:rPr lang="ru-RU" sz="2400" dirty="0" smtClean="0">
                <a:latin typeface="Times New Roman"/>
              </a:rPr>
              <a:t> </a:t>
            </a:r>
            <a:r>
              <a:rPr lang="ru-RU" sz="2400" dirty="0">
                <a:latin typeface="Times New Roman"/>
              </a:rPr>
              <a:t>-  также характерно для младших школьников и является   эпизодом в поведении учащегося.  Но в отличии от шалости озорник уже сознательно нарушает установленные правила, сознательно совершает действия, приносящие вред другим ученикам. Цель озорства - досадить, отомстить или получить выгоду для </a:t>
            </a:r>
            <a:r>
              <a:rPr lang="ru-RU" sz="2400" dirty="0" smtClean="0">
                <a:latin typeface="Times New Roman"/>
              </a:rPr>
              <a:t>себя.</a:t>
            </a:r>
            <a:r>
              <a:rPr lang="ru-RU" sz="2400" dirty="0"/>
              <a:t> </a:t>
            </a:r>
            <a:r>
              <a:rPr lang="ru-RU" sz="2400" b="1" dirty="0" smtClean="0">
                <a:latin typeface="Times New Roman"/>
                <a:ea typeface="Calibri"/>
              </a:rPr>
              <a:t>Проступок </a:t>
            </a:r>
            <a:r>
              <a:rPr lang="ru-RU" sz="2400" dirty="0">
                <a:latin typeface="Times New Roman"/>
                <a:ea typeface="Calibri"/>
              </a:rPr>
              <a:t>– более негативное явление в поведении младших школьников и это уже социально опасное явление</a:t>
            </a:r>
            <a:endParaRPr lang="ru-RU" sz="2400" dirty="0"/>
          </a:p>
        </p:txBody>
      </p:sp>
    </p:spTree>
    <p:extLst>
      <p:ext uri="{BB962C8B-B14F-4D97-AF65-F5344CB8AC3E}">
        <p14:creationId xmlns:p14="http://schemas.microsoft.com/office/powerpoint/2010/main" val="1217402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618856" cy="5458618"/>
          </a:xfrm>
        </p:spPr>
        <p:txBody>
          <a:bodyPr>
            <a:noAutofit/>
          </a:bodyPr>
          <a:lstStyle/>
          <a:p>
            <a:pPr marL="180340" indent="450215" algn="just"/>
            <a:r>
              <a:rPr lang="ru-RU" sz="1600" dirty="0">
                <a:latin typeface="Times New Roman"/>
              </a:rPr>
              <a:t>В младшем школьном возрасте можно рассматривать как проявление </a:t>
            </a:r>
            <a:r>
              <a:rPr lang="ru-RU" sz="1600" dirty="0" err="1">
                <a:latin typeface="Times New Roman"/>
              </a:rPr>
              <a:t>девиантного</a:t>
            </a:r>
            <a:r>
              <a:rPr lang="ru-RU" sz="1600" dirty="0">
                <a:latin typeface="Times New Roman"/>
              </a:rPr>
              <a:t> поведения и  капризы детей.</a:t>
            </a:r>
            <a:r>
              <a:rPr lang="ru-RU" sz="1600" dirty="0"/>
              <a:t/>
            </a:r>
            <a:br>
              <a:rPr lang="ru-RU" sz="1600" dirty="0"/>
            </a:br>
            <a:r>
              <a:rPr lang="ru-RU" sz="1600" dirty="0">
                <a:latin typeface="Times New Roman"/>
              </a:rPr>
              <a:t>Капризы - особенность поведения ребенка, выражающаяся в стремлении настоять на своем. Капризы проявляются в раздражительности, плаче, двигательном перевозбуждении. Они могут быть эпизодическими, но могут превращаться в обычную форму поведения. Как правило, у большинства капризных детей  неокрепшая нервная система и капризы возникают в результате переутомления, перевозбуждения, сильных впечатлений, усталости или недомогания. Но преимущественно капризы - это следствия неосознанной и неокрепшей воли и   результат неправильного воспитания. Главным направлением в работе учителя по профилактике капризного поведения является укрепление и закаливание нервной системы ребенка, тактичное внушение, создание здоровой атмосферы, спокойной требовательности. Капризное поведение в основном характерно для девочек.</a:t>
            </a:r>
            <a:r>
              <a:rPr lang="ru-RU" sz="1600" dirty="0"/>
              <a:t/>
            </a:r>
            <a:br>
              <a:rPr lang="ru-RU" sz="1600" dirty="0"/>
            </a:br>
            <a:endParaRPr lang="ru-RU" sz="1600" dirty="0"/>
          </a:p>
        </p:txBody>
      </p:sp>
      <p:pic>
        <p:nvPicPr>
          <p:cNvPr id="5122" name="Picture 2" descr="http://sunfood.com.ua/default/articles_0/629/main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908720"/>
            <a:ext cx="3995936"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649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395536"/>
            <a:ext cx="8604448" cy="8712968"/>
          </a:xfrm>
        </p:spPr>
        <p:txBody>
          <a:bodyPr>
            <a:noAutofit/>
          </a:bodyPr>
          <a:lstStyle/>
          <a:p>
            <a:pPr algn="just"/>
            <a:r>
              <a:rPr lang="ru-RU" sz="3200" dirty="0" smtClean="0">
                <a:latin typeface="Times New Roman"/>
                <a:ea typeface="Calibri"/>
              </a:rPr>
              <a:t/>
            </a:r>
            <a:br>
              <a:rPr lang="ru-RU" sz="3200" dirty="0" smtClean="0">
                <a:latin typeface="Times New Roman"/>
                <a:ea typeface="Calibri"/>
              </a:rPr>
            </a:br>
            <a:r>
              <a:rPr lang="ru-RU" sz="3200" dirty="0" smtClean="0">
                <a:effectLst>
                  <a:outerShdw blurRad="38100" dist="38100" dir="2700000" algn="tl">
                    <a:srgbClr val="000000">
                      <a:alpha val="43137"/>
                    </a:srgbClr>
                  </a:outerShdw>
                </a:effectLst>
                <a:latin typeface="Times New Roman"/>
                <a:ea typeface="Calibri"/>
              </a:rPr>
              <a:t>Современные ученики   стали более активны, самостоятельны и свободны в выражении своего мнения, в отстаивании своей точки зрения. Несмотря на положительные моменты этих качеств,  обстоятельства, связанные с отклонениями в поведении, могут вызвать существенные трудности в учебном процессе, снизить его результативность и негативно повлиять на уровень образованности школьников.</a:t>
            </a:r>
            <a:r>
              <a:rPr lang="ru-RU" sz="3200" dirty="0">
                <a:solidFill>
                  <a:prstClr val="black"/>
                </a:solidFill>
                <a:effectLst>
                  <a:outerShdw blurRad="38100" dist="38100" dir="2700000" algn="tl">
                    <a:srgbClr val="000000">
                      <a:alpha val="43137"/>
                    </a:srgbClr>
                  </a:outerShdw>
                </a:effectLst>
                <a:latin typeface="Times New Roman"/>
                <a:ea typeface="Calibri"/>
              </a:rPr>
              <a:t> Проблема поведения учащихся всегда волновала </a:t>
            </a:r>
            <a:r>
              <a:rPr lang="ru-RU" sz="3200" dirty="0" smtClean="0">
                <a:solidFill>
                  <a:prstClr val="black"/>
                </a:solidFill>
                <a:effectLst>
                  <a:outerShdw blurRad="38100" dist="38100" dir="2700000" algn="tl">
                    <a:srgbClr val="000000">
                      <a:alpha val="43137"/>
                    </a:srgbClr>
                  </a:outerShdw>
                </a:effectLst>
                <a:latin typeface="Times New Roman"/>
                <a:ea typeface="Calibri"/>
              </a:rPr>
              <a:t>учителей. </a:t>
            </a:r>
            <a:endParaRPr lang="ru-RU"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65913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906888" cy="6250706"/>
          </a:xfrm>
        </p:spPr>
        <p:txBody>
          <a:bodyPr>
            <a:normAutofit/>
          </a:bodyPr>
          <a:lstStyle/>
          <a:p>
            <a:pPr marL="180340" indent="450215" algn="just"/>
            <a:r>
              <a:rPr lang="ru-RU" sz="2000" dirty="0">
                <a:latin typeface="Times New Roman"/>
              </a:rPr>
              <a:t>Для мальчиков же характерна недисциплинированность. Она может быть двух видов: злостной и не злостной.  К не злостным нарушениям дисциплины, как правило, ведут озорство, шалость. Более опасными являются злостные нарушения дисциплины, особенно если  они имеют повторяющийся характер.  При  социальной и педагогической запущенности недисциплинированность младших школьников   может  перейти в преступное поведение. Некоторые из них  способны совершать значительные противоправные нарушения,  такие как хулиганство, воровство, жульничество, мошенничество. Перешагнув границы дозволенного, потерявшие контроль над собой  дети становятся особенно дерзкими, их поведение </a:t>
            </a:r>
            <a:r>
              <a:rPr lang="ru-RU" sz="2000" dirty="0" smtClean="0">
                <a:latin typeface="Times New Roman"/>
              </a:rPr>
              <a:t>становится </a:t>
            </a:r>
            <a:r>
              <a:rPr lang="ru-RU" sz="2000" dirty="0" err="1">
                <a:latin typeface="Times New Roman"/>
              </a:rPr>
              <a:t>девиантным</a:t>
            </a:r>
            <a:r>
              <a:rPr lang="ru-RU" sz="2000" dirty="0" smtClean="0">
                <a:latin typeface="Times New Roman"/>
              </a:rPr>
              <a:t>.</a:t>
            </a:r>
            <a:endParaRPr lang="ru-RU" sz="2000" dirty="0"/>
          </a:p>
        </p:txBody>
      </p:sp>
      <p:pic>
        <p:nvPicPr>
          <p:cNvPr id="8194" name="Picture 2" descr="http://copypast.ru/fotografii/foto_prikoli/20-zapisej-v-dnevnikah-/20-zapisej-v-dnevnikah-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0"/>
            <a:ext cx="3419871" cy="249289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chitalnya.ru/upload2/134/3560419045388698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492896"/>
            <a:ext cx="3528391"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263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229600" cy="6048672"/>
          </a:xfrm>
        </p:spPr>
        <p:txBody>
          <a:bodyPr>
            <a:normAutofit/>
          </a:bodyPr>
          <a:lstStyle/>
          <a:p>
            <a:pPr marL="180340" indent="450215" algn="just"/>
            <a:r>
              <a:rPr lang="ru-RU" sz="2400" dirty="0">
                <a:latin typeface="Times New Roman"/>
              </a:rPr>
              <a:t>Подростковый период – важный и трудный этап в жизни человека, время выбора, которое во многом определяет всю последующую жизнь. В это время складываются, оформляются устойчивые формы поведения, черты характера и способы эмоционального реагирования.</a:t>
            </a:r>
            <a:r>
              <a:rPr lang="ru-RU" sz="2400" dirty="0"/>
              <a:t/>
            </a:r>
            <a:br>
              <a:rPr lang="ru-RU" sz="2400" dirty="0"/>
            </a:br>
            <a:r>
              <a:rPr lang="ru-RU" sz="2400" dirty="0">
                <a:latin typeface="Times New Roman"/>
                <a:ea typeface="Calibri"/>
              </a:rPr>
              <a:t>Подростковый кризис   проявляется в виде свойственных этому возрасту подростковых поведенческих реакциях. К ним относятся: реакция эмансипации, реакция группирования со сверстниками, реакция увлечения, реакция протеста,  </a:t>
            </a:r>
            <a:r>
              <a:rPr lang="ru-RU" sz="2400" dirty="0" smtClean="0">
                <a:latin typeface="Times New Roman"/>
                <a:ea typeface="Calibri"/>
              </a:rPr>
              <a:t>имитация</a:t>
            </a:r>
            <a:r>
              <a:rPr lang="ru-RU" sz="2400" dirty="0">
                <a:latin typeface="Times New Roman"/>
                <a:ea typeface="Calibri"/>
              </a:rPr>
              <a:t>.</a:t>
            </a:r>
            <a:endParaRPr lang="ru-RU" sz="2400" dirty="0"/>
          </a:p>
        </p:txBody>
      </p:sp>
    </p:spTree>
    <p:extLst>
      <p:ext uri="{BB962C8B-B14F-4D97-AF65-F5344CB8AC3E}">
        <p14:creationId xmlns:p14="http://schemas.microsoft.com/office/powerpoint/2010/main" val="18530541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4690864" cy="6408712"/>
          </a:xfrm>
        </p:spPr>
        <p:txBody>
          <a:bodyPr>
            <a:normAutofit fontScale="90000"/>
          </a:bodyPr>
          <a:lstStyle/>
          <a:p>
            <a:pPr marL="180340" indent="450215" algn="just"/>
            <a:r>
              <a:rPr lang="ru-RU" sz="2400" dirty="0">
                <a:latin typeface="Times New Roman"/>
              </a:rPr>
              <a:t>Поведение подростка регулируется его самооценкой, а самооценка формируется в ходе общения с окружающими людьми</a:t>
            </a:r>
            <a:r>
              <a:rPr lang="ru-RU" sz="2400" dirty="0" smtClean="0">
                <a:latin typeface="Times New Roman"/>
              </a:rPr>
              <a:t>, </a:t>
            </a:r>
            <a:r>
              <a:rPr lang="ru-RU" sz="2400" dirty="0">
                <a:latin typeface="Times New Roman"/>
              </a:rPr>
              <a:t>со сверстниками. Поскольку у подростков самооценка еще не определилась, ценностные ориентации не сложились в систему, можно говорить об отклонениях в поведении. У большинства подростков с низкой самооценкой  наблюдается отрицательное отношение к школе и одноклассникам, с которыми они если и общаются, то больше негативно, чем хорошо. Для подростков с </a:t>
            </a:r>
            <a:r>
              <a:rPr lang="ru-RU" sz="2400" dirty="0" err="1">
                <a:latin typeface="Times New Roman"/>
              </a:rPr>
              <a:t>девиантным</a:t>
            </a:r>
            <a:r>
              <a:rPr lang="ru-RU" sz="2400" dirty="0">
                <a:latin typeface="Times New Roman"/>
              </a:rPr>
              <a:t> поведением характерно  нарушение правил принятых в обществе.</a:t>
            </a:r>
            <a:r>
              <a:rPr lang="ru-RU" sz="2400" dirty="0"/>
              <a:t/>
            </a:r>
            <a:br>
              <a:rPr lang="ru-RU" sz="2400" dirty="0"/>
            </a:br>
            <a:endParaRPr lang="ru-RU" sz="2400" dirty="0"/>
          </a:p>
        </p:txBody>
      </p:sp>
      <p:pic>
        <p:nvPicPr>
          <p:cNvPr id="6146" name="Picture 2" descr="http://content.foto.mail.ru/mail/kbz1975/_blogs/i-26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76672"/>
            <a:ext cx="3851920" cy="6329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7050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931224" cy="6250706"/>
          </a:xfrm>
        </p:spPr>
        <p:txBody>
          <a:bodyPr>
            <a:normAutofit/>
          </a:bodyPr>
          <a:lstStyle/>
          <a:p>
            <a:pPr marL="180340" indent="450215" algn="just"/>
            <a:r>
              <a:rPr lang="ru-RU" sz="2400" dirty="0">
                <a:latin typeface="Times New Roman"/>
              </a:rPr>
              <a:t>У подростка с </a:t>
            </a:r>
            <a:r>
              <a:rPr lang="ru-RU" sz="2400" dirty="0" err="1">
                <a:latin typeface="Times New Roman"/>
              </a:rPr>
              <a:t>девиантным</a:t>
            </a:r>
            <a:r>
              <a:rPr lang="ru-RU" sz="2400" dirty="0">
                <a:latin typeface="Times New Roman"/>
              </a:rPr>
              <a:t> поведением  можно наблюдать такие психологические особенности, как неумение преодолевать трудности, неуверенность в себе, порожденная систематическими учебными неуспехами, а также негативные установки к учебной деятельности, физическому труду, к себе и окружающим людям.   Подростки с </a:t>
            </a:r>
            <a:r>
              <a:rPr lang="ru-RU" sz="2400" dirty="0" err="1">
                <a:latin typeface="Times New Roman"/>
              </a:rPr>
              <a:t>девиантным</a:t>
            </a:r>
            <a:r>
              <a:rPr lang="ru-RU" sz="2400" dirty="0">
                <a:latin typeface="Times New Roman"/>
              </a:rPr>
              <a:t> поведением часто уклоняются от учебной и трудовой деятельности. У подростков отказ от учебы, систематическое невыполнение заданий, прогулы  и пробелы в знаниях, делают невозможным дальнейшее продолжение </a:t>
            </a:r>
            <a:r>
              <a:rPr lang="ru-RU" sz="2400" dirty="0" smtClean="0">
                <a:latin typeface="Times New Roman"/>
              </a:rPr>
              <a:t>учебы.</a:t>
            </a:r>
            <a:r>
              <a:rPr lang="ru-RU" sz="2400" dirty="0"/>
              <a:t> </a:t>
            </a:r>
            <a:r>
              <a:rPr lang="ru-RU" sz="2400" dirty="0" smtClean="0">
                <a:latin typeface="Times New Roman"/>
                <a:ea typeface="Calibri"/>
              </a:rPr>
              <a:t>У </a:t>
            </a:r>
            <a:r>
              <a:rPr lang="ru-RU" sz="2400" dirty="0">
                <a:latin typeface="Times New Roman"/>
                <a:ea typeface="Calibri"/>
              </a:rPr>
              <a:t>подростков в поведении отсутствует сопротивляемость отрицательному влиянию окружающей среды и велика вероятность асоциального поведения</a:t>
            </a:r>
            <a:endParaRPr lang="ru-RU" sz="2400" dirty="0"/>
          </a:p>
        </p:txBody>
      </p:sp>
    </p:spTree>
    <p:extLst>
      <p:ext uri="{BB962C8B-B14F-4D97-AF65-F5344CB8AC3E}">
        <p14:creationId xmlns:p14="http://schemas.microsoft.com/office/powerpoint/2010/main" val="37371321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90666"/>
          </a:xfrm>
        </p:spPr>
        <p:txBody>
          <a:bodyPr>
            <a:noAutofit/>
          </a:bodyPr>
          <a:lstStyle/>
          <a:p>
            <a:pPr marL="180340" indent="450215" algn="just"/>
            <a:r>
              <a:rPr lang="ru-RU" sz="4000" dirty="0">
                <a:latin typeface="Times New Roman"/>
              </a:rPr>
              <a:t>Поэтому подростком  с </a:t>
            </a:r>
            <a:r>
              <a:rPr lang="ru-RU" sz="4000" dirty="0" err="1">
                <a:latin typeface="Times New Roman"/>
              </a:rPr>
              <a:t>девиантным</a:t>
            </a:r>
            <a:r>
              <a:rPr lang="ru-RU" sz="4000" dirty="0">
                <a:latin typeface="Times New Roman"/>
              </a:rPr>
              <a:t> поведением  можно называть подростка, который «не просто одноразово и случайно отклонился от поведенческой нормы, а постоянно демонстрирует </a:t>
            </a:r>
            <a:r>
              <a:rPr lang="ru-RU" sz="4000" dirty="0" err="1">
                <a:latin typeface="Times New Roman"/>
              </a:rPr>
              <a:t>девиантное</a:t>
            </a:r>
            <a:r>
              <a:rPr lang="ru-RU" sz="4000" dirty="0">
                <a:latin typeface="Times New Roman"/>
              </a:rPr>
              <a:t> поведение, носящее социально негативный характер</a:t>
            </a:r>
            <a:r>
              <a:rPr lang="ru-RU" sz="4000" b="1" dirty="0">
                <a:latin typeface="Times New Roman"/>
              </a:rPr>
              <a:t>. </a:t>
            </a:r>
            <a:r>
              <a:rPr lang="ru-RU" sz="4000" dirty="0"/>
              <a:t/>
            </a:r>
            <a:br>
              <a:rPr lang="ru-RU" sz="4000" dirty="0"/>
            </a:br>
            <a:endParaRPr lang="ru-RU" sz="4000" dirty="0"/>
          </a:p>
        </p:txBody>
      </p:sp>
    </p:spTree>
    <p:extLst>
      <p:ext uri="{BB962C8B-B14F-4D97-AF65-F5344CB8AC3E}">
        <p14:creationId xmlns:p14="http://schemas.microsoft.com/office/powerpoint/2010/main" val="37718463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219256" cy="274042"/>
          </a:xfrm>
        </p:spPr>
        <p:txBody>
          <a:bodyPr>
            <a:normAutofit fontScale="90000"/>
          </a:bodyPr>
          <a:lstStyle/>
          <a:p>
            <a:endParaRPr lang="ru-RU" dirty="0"/>
          </a:p>
        </p:txBody>
      </p:sp>
      <p:pic>
        <p:nvPicPr>
          <p:cNvPr id="7170" name="Picture 2" descr="http://www.shko.ru/upload/images/080414/chto-delat-esli-rebenok-progulivaet-shkolu-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40968"/>
            <a:ext cx="6191250" cy="348615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image.tsn.ua/media/images/original/Jun2009/3fe334f6ee_1324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260648"/>
            <a:ext cx="5436096" cy="2888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5019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74642"/>
          </a:xfrm>
        </p:spPr>
        <p:txBody>
          <a:bodyPr>
            <a:normAutofit/>
          </a:bodyPr>
          <a:lstStyle/>
          <a:p>
            <a:pPr marL="180340" indent="450215" algn="just"/>
            <a:r>
              <a:rPr lang="ru-RU" b="1" dirty="0">
                <a:latin typeface="Times New Roman"/>
              </a:rPr>
              <a:t>Агрессивное поведение </a:t>
            </a:r>
            <a:r>
              <a:rPr lang="ru-RU" b="1" dirty="0" smtClean="0">
                <a:latin typeface="Times New Roman"/>
              </a:rPr>
              <a:t>школьников, как одна</a:t>
            </a:r>
            <a:r>
              <a:rPr lang="ru-RU" b="1" dirty="0" smtClean="0">
                <a:latin typeface="Times New Roman"/>
                <a:ea typeface="Calibri"/>
              </a:rPr>
              <a:t> из </a:t>
            </a:r>
            <a:r>
              <a:rPr lang="ru-RU" b="1" dirty="0">
                <a:latin typeface="Times New Roman"/>
                <a:ea typeface="Calibri"/>
              </a:rPr>
              <a:t>форм  </a:t>
            </a:r>
            <a:r>
              <a:rPr lang="ru-RU" b="1" dirty="0" err="1">
                <a:latin typeface="Times New Roman"/>
                <a:ea typeface="Calibri"/>
              </a:rPr>
              <a:t>девиантного</a:t>
            </a:r>
            <a:r>
              <a:rPr lang="ru-RU" b="1" dirty="0">
                <a:latin typeface="Times New Roman"/>
                <a:ea typeface="Calibri"/>
              </a:rPr>
              <a:t>  поведения школьников и организация работы по его </a:t>
            </a:r>
            <a:r>
              <a:rPr lang="ru-RU" b="1" dirty="0" smtClean="0">
                <a:latin typeface="Times New Roman"/>
                <a:ea typeface="Calibri"/>
              </a:rPr>
              <a:t>профилактике. </a:t>
            </a:r>
            <a:r>
              <a:rPr lang="ru-RU" dirty="0"/>
              <a:t/>
            </a:r>
            <a:br>
              <a:rPr lang="ru-RU" dirty="0"/>
            </a:br>
            <a:endParaRPr lang="ru-RU" dirty="0"/>
          </a:p>
        </p:txBody>
      </p:sp>
    </p:spTree>
    <p:extLst>
      <p:ext uri="{BB962C8B-B14F-4D97-AF65-F5344CB8AC3E}">
        <p14:creationId xmlns:p14="http://schemas.microsoft.com/office/powerpoint/2010/main" val="5603038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34682"/>
          </a:xfrm>
        </p:spPr>
        <p:txBody>
          <a:bodyPr>
            <a:normAutofit/>
          </a:bodyPr>
          <a:lstStyle/>
          <a:p>
            <a:pPr indent="450215" algn="just"/>
            <a:r>
              <a:rPr lang="ru-RU" sz="2400" dirty="0">
                <a:latin typeface="Times New Roman"/>
              </a:rPr>
              <a:t>Агрессия – это мотивированное деструктивное поведение, противоречащее нормам сосуществования людей, наносящее вред объектам нападения, приносящее физический ущерб людям или вызывающее у них психологический дискомфорт.</a:t>
            </a:r>
            <a:r>
              <a:rPr lang="ru-RU" sz="2400" dirty="0"/>
              <a:t/>
            </a:r>
            <a:br>
              <a:rPr lang="ru-RU" sz="2400" dirty="0"/>
            </a:br>
            <a:r>
              <a:rPr lang="ru-RU" sz="2400" dirty="0">
                <a:latin typeface="Times New Roman"/>
              </a:rPr>
              <a:t>       Характер агрессивного поведения во многом определяется возрастными особенностями. Каждый возрастной этап имеет специфическую ситуацию развития и выдвигает определенные требования к личности. Адаптация к возрастным требованиям нередко сопровождается различными проявлениями агрессивного поведения.</a:t>
            </a:r>
            <a:r>
              <a:rPr lang="ru-RU" sz="2400" dirty="0"/>
              <a:t/>
            </a:r>
            <a:br>
              <a:rPr lang="ru-RU" sz="2400" dirty="0"/>
            </a:br>
            <a:endParaRPr lang="ru-RU" sz="2400" dirty="0"/>
          </a:p>
        </p:txBody>
      </p:sp>
    </p:spTree>
    <p:extLst>
      <p:ext uri="{BB962C8B-B14F-4D97-AF65-F5344CB8AC3E}">
        <p14:creationId xmlns:p14="http://schemas.microsoft.com/office/powerpoint/2010/main" val="3600526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06690"/>
          </a:xfrm>
        </p:spPr>
        <p:txBody>
          <a:bodyPr>
            <a:normAutofit fontScale="90000"/>
          </a:bodyPr>
          <a:lstStyle/>
          <a:p>
            <a:pPr indent="450215" algn="just"/>
            <a:r>
              <a:rPr lang="ru-RU" sz="2800" dirty="0">
                <a:latin typeface="Times New Roman"/>
              </a:rPr>
              <a:t>В младшем школьном возрасте агрессия чаще проявляется по отношению к более слабым  ученикам в форме насмешек, давления, ругательств, драк.</a:t>
            </a:r>
            <a:r>
              <a:rPr lang="ru-RU" sz="2800" dirty="0"/>
              <a:t/>
            </a:r>
            <a:br>
              <a:rPr lang="ru-RU" sz="2800" dirty="0"/>
            </a:br>
            <a:r>
              <a:rPr lang="ru-RU" sz="2800" dirty="0">
                <a:latin typeface="Times New Roman"/>
              </a:rPr>
              <a:t>Агрессивные дети упрямы, обидчивы, драчливы, легко возбудимы, раздражительны,  несговорчивы,  враждебны к окружающим. Агрессивное поведение детей - это не просто тревожное явление, а весьма серьезная социальная, педагогическая и психологическая проблема.</a:t>
            </a:r>
            <a:r>
              <a:rPr lang="ru-RU" sz="2800" dirty="0"/>
              <a:t/>
            </a:r>
            <a:br>
              <a:rPr lang="ru-RU" sz="2800" dirty="0"/>
            </a:br>
            <a:r>
              <a:rPr lang="ru-RU" sz="2800" dirty="0">
                <a:latin typeface="Times New Roman"/>
              </a:rPr>
              <a:t>Основными факторами проявлений детской </a:t>
            </a:r>
            <a:r>
              <a:rPr lang="ru-RU" sz="2800" dirty="0" smtClean="0">
                <a:latin typeface="Times New Roman"/>
              </a:rPr>
              <a:t>агрессивности являются:</a:t>
            </a:r>
            <a:r>
              <a:rPr lang="ru-RU" sz="2800" dirty="0"/>
              <a:t/>
            </a:r>
            <a:br>
              <a:rPr lang="ru-RU" sz="2800" dirty="0"/>
            </a:br>
            <a:r>
              <a:rPr lang="ru-RU" sz="2800" dirty="0" smtClean="0">
                <a:latin typeface="Times New Roman"/>
              </a:rPr>
              <a:t>-желание </a:t>
            </a:r>
            <a:r>
              <a:rPr lang="ru-RU" sz="2800" dirty="0">
                <a:latin typeface="Times New Roman"/>
              </a:rPr>
              <a:t>привлечь к себе внимание сверстников</a:t>
            </a:r>
            <a:r>
              <a:rPr lang="ru-RU" sz="2800" dirty="0" smtClean="0">
                <a:latin typeface="Times New Roman"/>
              </a:rPr>
              <a:t>;</a:t>
            </a:r>
            <a:r>
              <a:rPr lang="ru-RU" sz="2800" dirty="0"/>
              <a:t/>
            </a:r>
            <a:br>
              <a:rPr lang="ru-RU" sz="2800" dirty="0"/>
            </a:br>
            <a:r>
              <a:rPr lang="ru-RU" sz="2800" dirty="0" smtClean="0">
                <a:latin typeface="Times New Roman"/>
              </a:rPr>
              <a:t>-</a:t>
            </a:r>
            <a:r>
              <a:rPr lang="ru-RU" sz="2800" dirty="0" smtClean="0">
                <a:latin typeface="Times New Roman"/>
              </a:rPr>
              <a:t>получить </a:t>
            </a:r>
            <a:r>
              <a:rPr lang="ru-RU" sz="2800" dirty="0">
                <a:latin typeface="Times New Roman"/>
              </a:rPr>
              <a:t>нужный результат;</a:t>
            </a:r>
            <a:r>
              <a:rPr lang="ru-RU" sz="2800" dirty="0"/>
              <a:t/>
            </a:r>
            <a:br>
              <a:rPr lang="ru-RU" sz="2800" dirty="0"/>
            </a:br>
            <a:r>
              <a:rPr lang="ru-RU" sz="2800" dirty="0" smtClean="0">
                <a:latin typeface="Times New Roman"/>
              </a:rPr>
              <a:t>-стремление </a:t>
            </a:r>
            <a:r>
              <a:rPr lang="ru-RU" sz="2800" dirty="0">
                <a:latin typeface="Times New Roman"/>
              </a:rPr>
              <a:t>быть главным в коллективе;</a:t>
            </a:r>
            <a:r>
              <a:rPr lang="ru-RU" sz="2800" dirty="0"/>
              <a:t/>
            </a:r>
            <a:br>
              <a:rPr lang="ru-RU" sz="2800" dirty="0"/>
            </a:br>
            <a:r>
              <a:rPr lang="ru-RU" sz="2800" dirty="0" smtClean="0">
                <a:latin typeface="Times New Roman"/>
              </a:rPr>
              <a:t>-защита </a:t>
            </a:r>
            <a:r>
              <a:rPr lang="ru-RU" sz="2800" dirty="0">
                <a:latin typeface="Times New Roman"/>
              </a:rPr>
              <a:t>от нападения и месть;</a:t>
            </a:r>
            <a:r>
              <a:rPr lang="ru-RU" sz="2800" dirty="0"/>
              <a:t/>
            </a:r>
            <a:br>
              <a:rPr lang="ru-RU" sz="2800" dirty="0"/>
            </a:br>
            <a:r>
              <a:rPr lang="ru-RU" sz="2800" dirty="0" smtClean="0">
                <a:latin typeface="Times New Roman"/>
              </a:rPr>
              <a:t>-желание </a:t>
            </a:r>
            <a:r>
              <a:rPr lang="ru-RU" sz="2800" dirty="0">
                <a:latin typeface="Times New Roman"/>
              </a:rPr>
              <a:t>обозначить свое превосходство.</a:t>
            </a:r>
            <a:r>
              <a:rPr lang="ru-RU" sz="2800" dirty="0"/>
              <a:t/>
            </a:r>
            <a:br>
              <a:rPr lang="ru-RU" sz="2800" dirty="0"/>
            </a:br>
            <a:endParaRPr lang="ru-RU" sz="2800" dirty="0"/>
          </a:p>
        </p:txBody>
      </p:sp>
    </p:spTree>
    <p:extLst>
      <p:ext uri="{BB962C8B-B14F-4D97-AF65-F5344CB8AC3E}">
        <p14:creationId xmlns:p14="http://schemas.microsoft.com/office/powerpoint/2010/main" val="25958402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02634"/>
          </a:xfrm>
        </p:spPr>
        <p:txBody>
          <a:bodyPr>
            <a:normAutofit/>
          </a:bodyPr>
          <a:lstStyle/>
          <a:p>
            <a:pPr algn="just"/>
            <a:r>
              <a:rPr lang="ru-RU" sz="3200" dirty="0">
                <a:latin typeface="Times New Roman"/>
                <a:ea typeface="Calibri"/>
              </a:rPr>
              <a:t>Причины </a:t>
            </a:r>
            <a:r>
              <a:rPr lang="ru-RU" sz="3200" dirty="0" smtClean="0">
                <a:latin typeface="Times New Roman"/>
                <a:ea typeface="Calibri"/>
              </a:rPr>
              <a:t>агрессивного поведения </a:t>
            </a:r>
            <a:r>
              <a:rPr lang="ru-RU" sz="3200" dirty="0">
                <a:latin typeface="Times New Roman"/>
                <a:ea typeface="Calibri"/>
              </a:rPr>
              <a:t>могут лежать в неблагоприятных условиях семейного воспитания, нарушениях интеллектуального развития ребенка, а также в чертах эмоциональной холодности, черствости, повышенной аффективной  возбудимости, эмоциональной неустойчивости</a:t>
            </a:r>
            <a:r>
              <a:rPr lang="ru-RU" sz="2800" dirty="0">
                <a:latin typeface="Times New Roman"/>
                <a:ea typeface="Calibri"/>
              </a:rPr>
              <a:t>.</a:t>
            </a:r>
            <a:endParaRPr lang="ru-RU" sz="2800" dirty="0"/>
          </a:p>
        </p:txBody>
      </p:sp>
    </p:spTree>
    <p:extLst>
      <p:ext uri="{BB962C8B-B14F-4D97-AF65-F5344CB8AC3E}">
        <p14:creationId xmlns:p14="http://schemas.microsoft.com/office/powerpoint/2010/main" val="860570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458618"/>
          </a:xfrm>
        </p:spPr>
        <p:txBody>
          <a:bodyPr/>
          <a:lstStyle/>
          <a:p>
            <a:endParaRPr lang="ru-RU" dirty="0"/>
          </a:p>
        </p:txBody>
      </p:sp>
      <p:sp>
        <p:nvSpPr>
          <p:cNvPr id="3" name="Объект 2"/>
          <p:cNvSpPr>
            <a:spLocks noGrp="1"/>
          </p:cNvSpPr>
          <p:nvPr>
            <p:ph idx="1"/>
          </p:nvPr>
        </p:nvSpPr>
        <p:spPr>
          <a:xfrm>
            <a:off x="457200" y="332656"/>
            <a:ext cx="8229600" cy="5793507"/>
          </a:xfrm>
        </p:spPr>
        <p:txBody>
          <a:bodyPr>
            <a:noAutofit/>
          </a:bodyPr>
          <a:lstStyle/>
          <a:p>
            <a:pPr indent="450215" algn="just"/>
            <a:r>
              <a:rPr lang="ru-RU" sz="2400" dirty="0">
                <a:effectLst>
                  <a:outerShdw blurRad="38100" dist="38100" dir="2700000" algn="tl">
                    <a:srgbClr val="000000">
                      <a:alpha val="43137"/>
                    </a:srgbClr>
                  </a:outerShdw>
                </a:effectLst>
                <a:latin typeface="Times New Roman"/>
              </a:rPr>
              <a:t>Среди решаемых проблем социально-экономического оздоровления, важное место занимает создание принципиально новой модели государственной системы социальной профилактики отклоняющегося поведения несовершеннолетних. Этим проблемам государство  уделяет внимание и принимает  ряд законов. Подписана Международная Конвенция о правах ребенка, принят новый Семейный кодекс, отвечающий общепринятым международным нормам. Приняты законы: «Об основных гарантиях прав ребенка в РФ», «Об основах </a:t>
            </a:r>
            <a:r>
              <a:rPr lang="ru-RU" sz="2400" dirty="0" smtClean="0">
                <a:effectLst>
                  <a:outerShdw blurRad="38100" dist="38100" dir="2700000" algn="tl">
                    <a:srgbClr val="000000">
                      <a:alpha val="43137"/>
                    </a:srgbClr>
                  </a:outerShdw>
                </a:effectLst>
                <a:latin typeface="Times New Roman"/>
              </a:rPr>
              <a:t>дополнения </a:t>
            </a:r>
            <a:r>
              <a:rPr lang="ru-RU" sz="2400" dirty="0">
                <a:effectLst>
                  <a:outerShdw blurRad="38100" dist="38100" dir="2700000" algn="tl">
                    <a:srgbClr val="000000">
                      <a:alpha val="43137"/>
                    </a:srgbClr>
                  </a:outerShdw>
                </a:effectLst>
                <a:latin typeface="Times New Roman"/>
              </a:rPr>
              <a:t>к Федеральному Закону «Об основах социального обслуживания населения РФ».</a:t>
            </a:r>
            <a:endParaRPr lang="ru-RU" sz="2400" dirty="0">
              <a:effectLst>
                <a:outerShdw blurRad="38100" dist="38100" dir="2700000" algn="tl">
                  <a:srgbClr val="000000">
                    <a:alpha val="43137"/>
                  </a:srgbClr>
                </a:outerShdw>
              </a:effectLst>
            </a:endParaRPr>
          </a:p>
          <a:p>
            <a:pPr indent="450215" algn="just"/>
            <a:r>
              <a:rPr lang="ru-RU" sz="2400" dirty="0">
                <a:effectLst>
                  <a:outerShdw blurRad="38100" dist="38100" dir="2700000" algn="tl">
                    <a:srgbClr val="000000">
                      <a:alpha val="43137"/>
                    </a:srgbClr>
                  </a:outerShdw>
                </a:effectLst>
                <a:latin typeface="Times New Roman"/>
              </a:rPr>
              <a:t>Весьма актуальной остается проблема </a:t>
            </a:r>
            <a:r>
              <a:rPr lang="ru-RU" sz="2400" dirty="0" err="1">
                <a:effectLst>
                  <a:outerShdw blurRad="38100" dist="38100" dir="2700000" algn="tl">
                    <a:srgbClr val="000000">
                      <a:alpha val="43137"/>
                    </a:srgbClr>
                  </a:outerShdw>
                </a:effectLst>
                <a:latin typeface="Times New Roman"/>
              </a:rPr>
              <a:t>девиантного</a:t>
            </a:r>
            <a:r>
              <a:rPr lang="ru-RU" sz="2400" dirty="0">
                <a:effectLst>
                  <a:outerShdw blurRad="38100" dist="38100" dir="2700000" algn="tl">
                    <a:srgbClr val="000000">
                      <a:alpha val="43137"/>
                    </a:srgbClr>
                  </a:outerShdw>
                </a:effectLst>
                <a:latin typeface="Times New Roman"/>
              </a:rPr>
              <a:t> поведения несовершеннолетних, и поэтому каждому педагогу очень важно иметь представление о том, что такое поведение, какое поведение можно считать соответствующим нормам, а какое </a:t>
            </a:r>
            <a:r>
              <a:rPr lang="ru-RU" sz="2400" dirty="0" err="1">
                <a:effectLst>
                  <a:outerShdw blurRad="38100" dist="38100" dir="2700000" algn="tl">
                    <a:srgbClr val="000000">
                      <a:alpha val="43137"/>
                    </a:srgbClr>
                  </a:outerShdw>
                </a:effectLst>
                <a:latin typeface="Times New Roman"/>
              </a:rPr>
              <a:t>девиантным</a:t>
            </a:r>
            <a:r>
              <a:rPr lang="ru-RU" sz="2400" dirty="0">
                <a:effectLst>
                  <a:outerShdw blurRad="38100" dist="38100" dir="2700000" algn="tl">
                    <a:srgbClr val="000000">
                      <a:alpha val="43137"/>
                    </a:srgbClr>
                  </a:outerShdw>
                </a:effectLst>
                <a:latin typeface="Times New Roman"/>
              </a:rPr>
              <a:t>.</a:t>
            </a:r>
            <a:endParaRPr lang="ru-RU" sz="2400" dirty="0">
              <a:effectLst>
                <a:outerShdw blurRad="38100" dist="38100" dir="2700000" algn="tl">
                  <a:srgbClr val="000000">
                    <a:alpha val="43137"/>
                  </a:srgbClr>
                </a:outerShdw>
              </a:effectLst>
            </a:endParaRPr>
          </a:p>
          <a:p>
            <a:pPr algn="just"/>
            <a:endParaRPr lang="ru-RU" dirty="0"/>
          </a:p>
        </p:txBody>
      </p:sp>
    </p:spTree>
    <p:extLst>
      <p:ext uri="{BB962C8B-B14F-4D97-AF65-F5344CB8AC3E}">
        <p14:creationId xmlns:p14="http://schemas.microsoft.com/office/powerpoint/2010/main" val="40286051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18658"/>
          </a:xfrm>
        </p:spPr>
        <p:txBody>
          <a:bodyPr>
            <a:normAutofit/>
          </a:bodyPr>
          <a:lstStyle/>
          <a:p>
            <a:pPr algn="just"/>
            <a:r>
              <a:rPr lang="ru-RU" sz="3600" dirty="0">
                <a:latin typeface="Times New Roman"/>
                <a:ea typeface="Calibri"/>
              </a:rPr>
              <a:t>Особо следует отметить агрессивность подростков – это  одно из самых распространенных, болезненных явлений в образовательном процессе и в обществе. Внешние проявления подростковой агрессии является  предметом особого беспокойства взрослых, так как  часто  агрессия детей переходит все нормы </a:t>
            </a:r>
            <a:r>
              <a:rPr lang="ru-RU" sz="3600" dirty="0" smtClean="0">
                <a:latin typeface="Times New Roman"/>
                <a:ea typeface="Calibri"/>
              </a:rPr>
              <a:t>допустимого.</a:t>
            </a:r>
            <a:endParaRPr lang="ru-RU" sz="3600" dirty="0"/>
          </a:p>
        </p:txBody>
      </p:sp>
    </p:spTree>
    <p:extLst>
      <p:ext uri="{BB962C8B-B14F-4D97-AF65-F5344CB8AC3E}">
        <p14:creationId xmlns:p14="http://schemas.microsoft.com/office/powerpoint/2010/main" val="31057554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18658"/>
          </a:xfrm>
        </p:spPr>
        <p:txBody>
          <a:bodyPr>
            <a:noAutofit/>
          </a:bodyPr>
          <a:lstStyle/>
          <a:p>
            <a:pPr indent="450215" algn="just"/>
            <a:r>
              <a:rPr lang="ru-RU" sz="2000" dirty="0">
                <a:latin typeface="Times New Roman"/>
              </a:rPr>
              <a:t>Агрессия подростков — это признак внутреннего дискомфорта и неумения владеть своими эмоциями. </a:t>
            </a:r>
            <a:r>
              <a:rPr lang="ru-RU" sz="2000" dirty="0" smtClean="0">
                <a:latin typeface="Times New Roman"/>
              </a:rPr>
              <a:t>Агрессия </a:t>
            </a:r>
            <a:r>
              <a:rPr lang="ru-RU" sz="2000" dirty="0">
                <a:latin typeface="Times New Roman"/>
              </a:rPr>
              <a:t>подростков может выражаться в разных формах</a:t>
            </a:r>
            <a:r>
              <a:rPr lang="ru-RU" sz="2000" dirty="0" smtClean="0">
                <a:latin typeface="Times New Roman"/>
              </a:rPr>
              <a:t>.- </a:t>
            </a:r>
            <a:r>
              <a:rPr lang="ru-RU" sz="2000" dirty="0">
                <a:latin typeface="Times New Roman"/>
              </a:rPr>
              <a:t>Физическая агрессия: подросток использует физическую силу против других людей.</a:t>
            </a:r>
            <a:r>
              <a:rPr lang="ru-RU" sz="2000" dirty="0"/>
              <a:t/>
            </a:r>
            <a:br>
              <a:rPr lang="ru-RU" sz="2000" dirty="0"/>
            </a:br>
            <a:r>
              <a:rPr lang="ru-RU" sz="2000" dirty="0">
                <a:latin typeface="Times New Roman"/>
              </a:rPr>
              <a:t>- Вербальная агрессия: подросток выражает свои негативные чувства при помощи слов, угроз, крика, сквернословия</a:t>
            </a:r>
            <a:r>
              <a:rPr lang="ru-RU" sz="2000" dirty="0" smtClean="0">
                <a:latin typeface="Times New Roman"/>
              </a:rPr>
              <a:t>.- </a:t>
            </a:r>
            <a:r>
              <a:rPr lang="ru-RU" sz="2000" dirty="0">
                <a:latin typeface="Times New Roman"/>
              </a:rPr>
              <a:t>Раздражительность: подросток грубит по малейшему поводу, становится резким и вспыльчивым</a:t>
            </a:r>
            <a:r>
              <a:rPr lang="ru-RU" sz="2000" dirty="0" smtClean="0">
                <a:latin typeface="Times New Roman"/>
              </a:rPr>
              <a:t>.- </a:t>
            </a:r>
            <a:r>
              <a:rPr lang="ru-RU" sz="2000" dirty="0">
                <a:latin typeface="Times New Roman"/>
              </a:rPr>
              <a:t>Подозрительность: подросток негативно настроен по отношению к окружающим, не доверяет им, считая, что «все против него</a:t>
            </a:r>
            <a:r>
              <a:rPr lang="ru-RU" sz="2000" dirty="0" smtClean="0">
                <a:latin typeface="Times New Roman"/>
              </a:rPr>
              <a:t>».- </a:t>
            </a:r>
            <a:r>
              <a:rPr lang="ru-RU" sz="2000" dirty="0">
                <a:latin typeface="Times New Roman"/>
              </a:rPr>
              <a:t>Косвенная агрессия: подросток пытается выражать свою агрессию  через злые шутки, сплетни, травлю</a:t>
            </a:r>
            <a:r>
              <a:rPr lang="ru-RU" sz="2000" dirty="0" smtClean="0">
                <a:latin typeface="Times New Roman"/>
              </a:rPr>
              <a:t>.- </a:t>
            </a:r>
            <a:r>
              <a:rPr lang="ru-RU" sz="2000" dirty="0">
                <a:latin typeface="Times New Roman"/>
              </a:rPr>
              <a:t>Обида: подросток может обидеться по малейшему поводу и без повода, на конкретного человека, на всех сразу  или «на весь мир</a:t>
            </a:r>
            <a:r>
              <a:rPr lang="ru-RU" sz="2000" dirty="0" smtClean="0">
                <a:latin typeface="Times New Roman"/>
              </a:rPr>
              <a:t>».- </a:t>
            </a:r>
            <a:r>
              <a:rPr lang="ru-RU" sz="2000" dirty="0">
                <a:latin typeface="Times New Roman"/>
              </a:rPr>
              <a:t>Пассивно-агрессивное поведение: подросток не делает то, что просят, или делает слишком медленно, забывает о просьбах и поручениях, оттягивает время.</a:t>
            </a:r>
            <a:r>
              <a:rPr lang="ru-RU" sz="2000" dirty="0"/>
              <a:t/>
            </a:r>
            <a:br>
              <a:rPr lang="ru-RU" sz="2000" dirty="0"/>
            </a:br>
            <a:r>
              <a:rPr lang="ru-RU" sz="2000" dirty="0">
                <a:latin typeface="Times New Roman"/>
              </a:rPr>
              <a:t>Агрессивное поведение подростков является одной из наиболее актуальных социальных проблем, поэтому  необходимо определить пути профилактики данного явления.</a:t>
            </a:r>
            <a:r>
              <a:rPr lang="ru-RU" sz="2000" dirty="0"/>
              <a:t/>
            </a:r>
            <a:br>
              <a:rPr lang="ru-RU" sz="2000" dirty="0"/>
            </a:br>
            <a:endParaRPr lang="ru-RU" sz="2000" dirty="0"/>
          </a:p>
        </p:txBody>
      </p:sp>
    </p:spTree>
    <p:extLst>
      <p:ext uri="{BB962C8B-B14F-4D97-AF65-F5344CB8AC3E}">
        <p14:creationId xmlns:p14="http://schemas.microsoft.com/office/powerpoint/2010/main" val="34524615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latin typeface="Times New Roman"/>
                <a:ea typeface="Calibri"/>
              </a:rPr>
              <a:t>Профилактика и предупреждение агрессивного поведения подростков</a:t>
            </a:r>
            <a:endParaRPr lang="ru-RU" b="1" dirty="0"/>
          </a:p>
        </p:txBody>
      </p:sp>
      <p:sp>
        <p:nvSpPr>
          <p:cNvPr id="3" name="Прямоугольник 2"/>
          <p:cNvSpPr/>
          <p:nvPr/>
        </p:nvSpPr>
        <p:spPr>
          <a:xfrm>
            <a:off x="323528" y="1772815"/>
            <a:ext cx="8280920" cy="4832092"/>
          </a:xfrm>
          <a:prstGeom prst="rect">
            <a:avLst/>
          </a:prstGeom>
        </p:spPr>
        <p:txBody>
          <a:bodyPr wrap="square">
            <a:spAutoFit/>
          </a:bodyPr>
          <a:lstStyle/>
          <a:p>
            <a:pPr indent="450215" algn="just"/>
            <a:r>
              <a:rPr lang="ru-RU" sz="2800" dirty="0">
                <a:latin typeface="Times New Roman"/>
              </a:rPr>
              <a:t>Проблемы профилактики </a:t>
            </a:r>
            <a:r>
              <a:rPr lang="ru-RU" sz="2800" dirty="0" err="1">
                <a:latin typeface="Times New Roman"/>
              </a:rPr>
              <a:t>девиантного</a:t>
            </a:r>
            <a:r>
              <a:rPr lang="ru-RU" sz="2800" dirty="0">
                <a:latin typeface="Times New Roman"/>
              </a:rPr>
              <a:t> поведения  подростков, должны решаться всем  педагогическим коллективом школы. Согласно Федеральному закону «Об основах системы профилактики безнадзорности и правонарушений несовершеннолетних», важнейшим социальным заказом общества является </a:t>
            </a:r>
            <a:r>
              <a:rPr lang="ru-RU" sz="2800" dirty="0" err="1">
                <a:latin typeface="Times New Roman"/>
              </a:rPr>
              <a:t>воспитательно</a:t>
            </a:r>
            <a:r>
              <a:rPr lang="ru-RU" sz="2800" dirty="0">
                <a:latin typeface="Times New Roman"/>
              </a:rPr>
              <a:t>-профилактическая работа с подростками по предупреждению правонарушений. Профилактика является одним из основных и перспективных направлений деятельности в педагогической работе.</a:t>
            </a:r>
            <a:endParaRPr lang="ru-RU" sz="2800" dirty="0">
              <a:effectLst/>
            </a:endParaRPr>
          </a:p>
        </p:txBody>
      </p:sp>
    </p:spTree>
    <p:extLst>
      <p:ext uri="{BB962C8B-B14F-4D97-AF65-F5344CB8AC3E}">
        <p14:creationId xmlns:p14="http://schemas.microsoft.com/office/powerpoint/2010/main" val="3715322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62674"/>
          </a:xfrm>
        </p:spPr>
        <p:txBody>
          <a:bodyPr>
            <a:normAutofit fontScale="90000"/>
          </a:bodyPr>
          <a:lstStyle/>
          <a:p>
            <a:pPr indent="450215" algn="just"/>
            <a:r>
              <a:rPr lang="ru-RU" sz="2700" b="1" dirty="0">
                <a:latin typeface="Times New Roman"/>
              </a:rPr>
              <a:t>О</a:t>
            </a:r>
            <a:r>
              <a:rPr lang="ru-RU" sz="2700" b="1" dirty="0" smtClean="0">
                <a:latin typeface="Times New Roman"/>
              </a:rPr>
              <a:t>сновные </a:t>
            </a:r>
            <a:r>
              <a:rPr lang="ru-RU" sz="2700" b="1" dirty="0">
                <a:latin typeface="Times New Roman"/>
              </a:rPr>
              <a:t>направления  профилактической </a:t>
            </a:r>
            <a:r>
              <a:rPr lang="ru-RU" sz="2700" b="1" dirty="0" smtClean="0">
                <a:latin typeface="Times New Roman"/>
              </a:rPr>
              <a:t>деятельности педагогического коллектива</a:t>
            </a:r>
            <a:r>
              <a:rPr lang="ru-RU" sz="2700" dirty="0">
                <a:latin typeface="Times New Roman"/>
              </a:rPr>
              <a:t>:</a:t>
            </a:r>
            <a:r>
              <a:rPr lang="ru-RU" sz="2700" dirty="0"/>
              <a:t/>
            </a:r>
            <a:br>
              <a:rPr lang="ru-RU" sz="2700" dirty="0"/>
            </a:br>
            <a:r>
              <a:rPr lang="ru-RU" sz="2700" dirty="0">
                <a:latin typeface="Times New Roman"/>
              </a:rPr>
              <a:t> 1. Выявление и включение в зону особого внимания и заботы подростков, имеющих риск возникновения </a:t>
            </a:r>
            <a:r>
              <a:rPr lang="ru-RU" sz="2700" dirty="0" err="1">
                <a:latin typeface="Times New Roman"/>
              </a:rPr>
              <a:t>девиантного</a:t>
            </a:r>
            <a:r>
              <a:rPr lang="ru-RU" sz="2700" dirty="0">
                <a:latin typeface="Times New Roman"/>
              </a:rPr>
              <a:t> поведения, а именно часто не посещающих школу, большую часть времени проводящих на улице, имеющих проблемы в обучении, в отношениях со сверстниками и </a:t>
            </a:r>
            <a:r>
              <a:rPr lang="ru-RU" sz="2700" dirty="0" smtClean="0">
                <a:latin typeface="Times New Roman"/>
              </a:rPr>
              <a:t>учителями</a:t>
            </a:r>
            <a:br>
              <a:rPr lang="ru-RU" sz="2700" dirty="0" smtClean="0">
                <a:latin typeface="Times New Roman"/>
              </a:rPr>
            </a:br>
            <a:r>
              <a:rPr lang="ru-RU" sz="2700" dirty="0" smtClean="0">
                <a:latin typeface="Times New Roman"/>
              </a:rPr>
              <a:t>2</a:t>
            </a:r>
            <a:r>
              <a:rPr lang="ru-RU" sz="2700" dirty="0">
                <a:latin typeface="Times New Roman"/>
              </a:rPr>
              <a:t>. Проведение мониторинга  развития подростков, определяя группы возможного риска. </a:t>
            </a:r>
            <a:r>
              <a:rPr lang="ru-RU" sz="2700" dirty="0"/>
              <a:t/>
            </a:r>
            <a:br>
              <a:rPr lang="ru-RU" sz="2700" dirty="0"/>
            </a:br>
            <a:r>
              <a:rPr lang="ru-RU" sz="2700" dirty="0">
                <a:latin typeface="Times New Roman"/>
              </a:rPr>
              <a:t>3. Создание программы индивидуальной поддержки и сопровождения ребёнка попавшего в зону особого </a:t>
            </a:r>
            <a:r>
              <a:rPr lang="ru-RU" sz="2700" dirty="0" smtClean="0">
                <a:latin typeface="Times New Roman"/>
              </a:rPr>
              <a:t>внимания, </a:t>
            </a:r>
            <a:r>
              <a:rPr lang="ru-RU" sz="2700" dirty="0">
                <a:latin typeface="Times New Roman"/>
              </a:rPr>
              <a:t>с учётом социальной ситуации его развития, с опорой на сильные стороны его личности и значимое для него окружение. </a:t>
            </a:r>
            <a:r>
              <a:rPr lang="ru-RU" sz="2700" dirty="0"/>
              <a:t/>
            </a:r>
            <a:br>
              <a:rPr lang="ru-RU" sz="2700" dirty="0"/>
            </a:br>
            <a:endParaRPr lang="ru-RU" sz="2700" dirty="0"/>
          </a:p>
        </p:txBody>
      </p:sp>
    </p:spTree>
    <p:extLst>
      <p:ext uri="{BB962C8B-B14F-4D97-AF65-F5344CB8AC3E}">
        <p14:creationId xmlns:p14="http://schemas.microsoft.com/office/powerpoint/2010/main" val="37599092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34682"/>
          </a:xfrm>
        </p:spPr>
        <p:txBody>
          <a:bodyPr>
            <a:normAutofit/>
          </a:bodyPr>
          <a:lstStyle/>
          <a:p>
            <a:pPr indent="450215" algn="just"/>
            <a:r>
              <a:rPr lang="ru-RU" sz="2400" dirty="0">
                <a:latin typeface="Times New Roman"/>
              </a:rPr>
              <a:t>4. Обучение подростка навыкам социальной компетентности, коммуникативным навыкам,  умению управлять конфликтами. </a:t>
            </a:r>
            <a:r>
              <a:rPr lang="ru-RU" sz="2400" dirty="0"/>
              <a:t/>
            </a:r>
            <a:br>
              <a:rPr lang="ru-RU" sz="2400" dirty="0"/>
            </a:br>
            <a:r>
              <a:rPr lang="ru-RU" sz="2400" dirty="0">
                <a:latin typeface="Times New Roman"/>
              </a:rPr>
              <a:t>5. Организация </a:t>
            </a:r>
            <a:r>
              <a:rPr lang="ru-RU" sz="2400" dirty="0" err="1">
                <a:latin typeface="Times New Roman"/>
              </a:rPr>
              <a:t>допрофессиональной</a:t>
            </a:r>
            <a:r>
              <a:rPr lang="ru-RU" sz="2400" dirty="0">
                <a:latin typeface="Times New Roman"/>
              </a:rPr>
              <a:t> подготовки подростков,  а также подготовка подростка к жизни в современном обществе, формирование профессионального самоопределения и овладение навыками трудовой деятельности.</a:t>
            </a:r>
            <a:r>
              <a:rPr lang="ru-RU" sz="2400" dirty="0"/>
              <a:t/>
            </a:r>
            <a:br>
              <a:rPr lang="ru-RU" sz="2400" dirty="0"/>
            </a:br>
            <a:r>
              <a:rPr lang="ru-RU" sz="2400" dirty="0">
                <a:latin typeface="Times New Roman"/>
              </a:rPr>
              <a:t>6. Психолого-педагогическая и социально-психологическая работа с детьми группы риска в условиях школы.</a:t>
            </a:r>
            <a:r>
              <a:rPr lang="ru-RU" sz="2400" dirty="0"/>
              <a:t/>
            </a:r>
            <a:br>
              <a:rPr lang="ru-RU" sz="2400" dirty="0"/>
            </a:br>
            <a:endParaRPr lang="ru-RU" sz="2400" dirty="0"/>
          </a:p>
        </p:txBody>
      </p:sp>
    </p:spTree>
    <p:extLst>
      <p:ext uri="{BB962C8B-B14F-4D97-AF65-F5344CB8AC3E}">
        <p14:creationId xmlns:p14="http://schemas.microsoft.com/office/powerpoint/2010/main" val="32527200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50706"/>
          </a:xfrm>
        </p:spPr>
        <p:txBody>
          <a:bodyPr>
            <a:normAutofit fontScale="90000"/>
          </a:bodyPr>
          <a:lstStyle/>
          <a:p>
            <a:pPr indent="450215" algn="just"/>
            <a:r>
              <a:rPr lang="ru-RU" sz="2700" dirty="0" smtClean="0">
                <a:latin typeface="Times New Roman"/>
                <a:ea typeface="Calibri"/>
              </a:rPr>
              <a:t>При </a:t>
            </a:r>
            <a:r>
              <a:rPr lang="ru-RU" sz="2700" dirty="0">
                <a:latin typeface="Times New Roman"/>
                <a:ea typeface="Calibri"/>
              </a:rPr>
              <a:t>организации деятельности по профилактике </a:t>
            </a:r>
            <a:r>
              <a:rPr lang="ru-RU" sz="2700" dirty="0" err="1">
                <a:latin typeface="Times New Roman"/>
                <a:ea typeface="Calibri"/>
              </a:rPr>
              <a:t>девиантного</a:t>
            </a:r>
            <a:r>
              <a:rPr lang="ru-RU" sz="2700" dirty="0">
                <a:latin typeface="Times New Roman"/>
                <a:ea typeface="Calibri"/>
              </a:rPr>
              <a:t> поведения младших школьников учителю начальных классов необходимо использовать разнообразные методы воспитания. Все методы оказывают совокупное воздействие на все  сферы </a:t>
            </a:r>
            <a:r>
              <a:rPr lang="ru-RU" sz="2700" dirty="0" smtClean="0">
                <a:latin typeface="Times New Roman"/>
                <a:ea typeface="Calibri"/>
              </a:rPr>
              <a:t>ребенка</a:t>
            </a:r>
            <a:r>
              <a:rPr lang="ru-RU" sz="2800" dirty="0">
                <a:latin typeface="Times New Roman"/>
              </a:rPr>
              <a:t> В интеллектуальной сфере у младшего школьника необходимо формировать понимание моральных идеалов, принципов и </a:t>
            </a:r>
            <a:r>
              <a:rPr lang="ru-RU" sz="2800" dirty="0" smtClean="0">
                <a:latin typeface="Times New Roman"/>
              </a:rPr>
              <a:t>норм поведения.</a:t>
            </a:r>
            <a:r>
              <a:rPr lang="ru-RU" sz="2800" dirty="0" smtClean="0"/>
              <a:t> </a:t>
            </a:r>
            <a:r>
              <a:rPr lang="ru-RU" sz="2800" dirty="0" smtClean="0">
                <a:latin typeface="Times New Roman"/>
              </a:rPr>
              <a:t>В </a:t>
            </a:r>
            <a:r>
              <a:rPr lang="ru-RU" sz="2800" dirty="0">
                <a:latin typeface="Times New Roman"/>
              </a:rPr>
              <a:t>мотивационной сфере целесообразно формировать правомерность и обоснованность отношения к моральным нормам:  бережное отношение к человеку; сочетание личных и общественных интересов; стремление к идеалу; правдивость; нравственные установки; цели.</a:t>
            </a:r>
            <a:r>
              <a:rPr lang="ru-RU" sz="2800" dirty="0"/>
              <a:t/>
            </a:r>
            <a:br>
              <a:rPr lang="ru-RU" sz="2800" dirty="0"/>
            </a:br>
            <a:r>
              <a:rPr lang="ru-RU" sz="2800" dirty="0">
                <a:latin typeface="Times New Roman"/>
                <a:ea typeface="Calibri"/>
              </a:rPr>
              <a:t> В эмоциональной сфере необходимо формировать характер нравственных переживаний, связанных с нормами или отклонениями от норм и идеалов: жалость, сочувствие, доверие, отзывчивость, совестливость и другие</a:t>
            </a:r>
            <a:endParaRPr lang="ru-RU" sz="2700" dirty="0"/>
          </a:p>
        </p:txBody>
      </p:sp>
    </p:spTree>
    <p:extLst>
      <p:ext uri="{BB962C8B-B14F-4D97-AF65-F5344CB8AC3E}">
        <p14:creationId xmlns:p14="http://schemas.microsoft.com/office/powerpoint/2010/main" val="36259847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692696"/>
            <a:ext cx="8229600" cy="3240360"/>
          </a:xfrm>
        </p:spPr>
        <p:txBody>
          <a:bodyPr>
            <a:normAutofit fontScale="90000"/>
          </a:bodyPr>
          <a:lstStyle/>
          <a:p>
            <a:pPr algn="just">
              <a:lnSpc>
                <a:spcPct val="150000"/>
              </a:lnSpc>
            </a:pPr>
            <a:r>
              <a:rPr lang="ru-RU" dirty="0" smtClean="0">
                <a:latin typeface="Times New Roman"/>
              </a:rPr>
              <a:t> </a:t>
            </a:r>
            <a:r>
              <a:rPr lang="ru-RU" sz="2700" dirty="0" smtClean="0">
                <a:latin typeface="Times New Roman"/>
              </a:rPr>
              <a:t>Индивидуальная помощь </a:t>
            </a:r>
            <a:r>
              <a:rPr lang="ru-RU" sz="2700" dirty="0" err="1" smtClean="0">
                <a:latin typeface="Times New Roman"/>
              </a:rPr>
              <a:t>девиантному</a:t>
            </a:r>
            <a:r>
              <a:rPr lang="ru-RU" sz="2700" dirty="0" smtClean="0">
                <a:latin typeface="Times New Roman"/>
              </a:rPr>
              <a:t> подростку в классе – это специальная деятельность классного руководителя, социального педагога и педагогов предметников. Она осуществляемая ими непосредственно во </a:t>
            </a:r>
            <a:r>
              <a:rPr lang="ru-RU" sz="2700" dirty="0">
                <a:latin typeface="Times New Roman"/>
              </a:rPr>
              <a:t>взаимодействии  </a:t>
            </a:r>
            <a:r>
              <a:rPr lang="ru-RU" sz="2700" dirty="0" smtClean="0">
                <a:latin typeface="Times New Roman"/>
              </a:rPr>
              <a:t>с </a:t>
            </a:r>
            <a:r>
              <a:rPr lang="ru-RU" sz="2700" dirty="0" smtClean="0">
                <a:latin typeface="Times New Roman"/>
              </a:rPr>
              <a:t>подростком </a:t>
            </a:r>
            <a:r>
              <a:rPr lang="ru-RU" sz="2700" dirty="0">
                <a:latin typeface="Times New Roman"/>
              </a:rPr>
              <a:t>или через его семью и классный коллектив</a:t>
            </a:r>
            <a:r>
              <a:rPr lang="ru-RU" dirty="0">
                <a:latin typeface="Times New Roman"/>
              </a:rPr>
              <a:t>.</a:t>
            </a:r>
            <a:endParaRPr lang="ru-RU" dirty="0"/>
          </a:p>
        </p:txBody>
      </p:sp>
    </p:spTree>
    <p:extLst>
      <p:ext uri="{BB962C8B-B14F-4D97-AF65-F5344CB8AC3E}">
        <p14:creationId xmlns:p14="http://schemas.microsoft.com/office/powerpoint/2010/main" val="9206802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026" name="Picture 2" descr="C:\Users\Админ\Desktop\35794638-образование,-начальная-школа,-обучение,-экспертиза-и-люди-концепции---школа-мальчик-с-ноутбуком-и-уч.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76672"/>
            <a:ext cx="6552728"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4930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42394"/>
          </a:xfrm>
        </p:spPr>
        <p:txBody>
          <a:bodyPr>
            <a:noAutofit/>
          </a:bodyPr>
          <a:lstStyle/>
          <a:p>
            <a:r>
              <a:rPr lang="ru-RU" sz="8000" b="1" dirty="0" smtClean="0">
                <a:cs typeface="Aharoni" panose="02010803020104030203" pitchFamily="2" charset="-79"/>
              </a:rPr>
              <a:t>СПАСИБО ЗА ВНИМАНИЕ</a:t>
            </a:r>
            <a:endParaRPr lang="ru-RU" sz="8000" b="1" dirty="0">
              <a:cs typeface="Aharoni" panose="02010803020104030203" pitchFamily="2" charset="-79"/>
            </a:endParaRPr>
          </a:p>
        </p:txBody>
      </p:sp>
    </p:spTree>
    <p:extLst>
      <p:ext uri="{BB962C8B-B14F-4D97-AF65-F5344CB8AC3E}">
        <p14:creationId xmlns:p14="http://schemas.microsoft.com/office/powerpoint/2010/main" val="2712254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endParaRPr lang="ru-RU"/>
          </a:p>
        </p:txBody>
      </p:sp>
      <p:sp>
        <p:nvSpPr>
          <p:cNvPr id="9" name="Текст 8"/>
          <p:cNvSpPr>
            <a:spLocks noGrp="1"/>
          </p:cNvSpPr>
          <p:nvPr>
            <p:ph type="body" idx="1"/>
          </p:nvPr>
        </p:nvSpPr>
        <p:spPr/>
        <p:txBody>
          <a:bodyPr/>
          <a:lstStyle/>
          <a:p>
            <a:endParaRPr lang="ru-RU"/>
          </a:p>
        </p:txBody>
      </p:sp>
      <p:sp>
        <p:nvSpPr>
          <p:cNvPr id="10" name="Объект 9"/>
          <p:cNvSpPr>
            <a:spLocks noGrp="1"/>
          </p:cNvSpPr>
          <p:nvPr>
            <p:ph sz="half" idx="2"/>
          </p:nvPr>
        </p:nvSpPr>
        <p:spPr>
          <a:xfrm>
            <a:off x="457200" y="332656"/>
            <a:ext cx="4040188" cy="5793507"/>
          </a:xfrm>
        </p:spPr>
        <p:txBody>
          <a:bodyPr>
            <a:noAutofit/>
          </a:bodyPr>
          <a:lstStyle/>
          <a:p>
            <a:pPr marL="0" lvl="0" indent="450215" algn="just">
              <a:spcBef>
                <a:spcPts val="0"/>
              </a:spcBef>
              <a:buNone/>
            </a:pPr>
            <a:r>
              <a:rPr lang="ru-RU" sz="1600" b="1" dirty="0">
                <a:solidFill>
                  <a:prstClr val="black"/>
                </a:solidFill>
                <a:latin typeface="Times New Roman"/>
              </a:rPr>
              <a:t>Поведение человека в широком смысле – это его образ жизни и действий, то, как он себя ведет по отношению к обществу, идеям, другим людям, внешнему и внутреннему миру, к себе. Это поведение, которое основывается на общественных нормах нравственности, эстетики и права.</a:t>
            </a:r>
            <a:endParaRPr lang="ru-RU" sz="1600" b="1" dirty="0">
              <a:solidFill>
                <a:prstClr val="black"/>
              </a:solidFill>
            </a:endParaRPr>
          </a:p>
          <a:p>
            <a:pPr marL="0" lvl="0" indent="450215" algn="just">
              <a:spcBef>
                <a:spcPts val="0"/>
              </a:spcBef>
              <a:buNone/>
            </a:pPr>
            <a:r>
              <a:rPr lang="ru-RU" sz="1600" b="1" dirty="0">
                <a:solidFill>
                  <a:prstClr val="black"/>
                </a:solidFill>
                <a:latin typeface="Times New Roman"/>
              </a:rPr>
              <a:t>Нормальное поведение  – это любое поведение, которое не разрушает общественных отношений, образующих данную сферу деятельности. В переводе с латинского языка «норма» – это правило, образец, предписание. Норма выполняет функцию контроля со стороны общества, информирует, позволяет оценить поведение, прогнозировать его. Как бы ни относились к ним люди, нормы существуют и непрерывно действуют.</a:t>
            </a:r>
            <a:endParaRPr lang="ru-RU" sz="1600" b="1" dirty="0">
              <a:solidFill>
                <a:prstClr val="black"/>
              </a:solidFill>
            </a:endParaRPr>
          </a:p>
          <a:p>
            <a:pPr marL="0" lvl="0" indent="0" algn="just">
              <a:spcBef>
                <a:spcPts val="0"/>
              </a:spcBef>
              <a:buNone/>
            </a:pPr>
            <a:r>
              <a:rPr lang="ru-RU" sz="1600" b="1" dirty="0">
                <a:solidFill>
                  <a:prstClr val="black"/>
                </a:solidFill>
                <a:latin typeface="Times New Roman"/>
                <a:ea typeface="Calibri"/>
              </a:rPr>
              <a:t>Нормальное поведение обучающегося предполагает  его адекватное, отвечающее потребностям и возможностям отношение к образовательному процессу и обществу. </a:t>
            </a:r>
          </a:p>
          <a:p>
            <a:pPr marL="0" lvl="0" indent="0" algn="just">
              <a:spcBef>
                <a:spcPts val="0"/>
              </a:spcBef>
              <a:buNone/>
            </a:pPr>
            <a:r>
              <a:rPr lang="ru-RU" sz="1600" b="1" dirty="0">
                <a:solidFill>
                  <a:prstClr val="black"/>
                </a:solidFill>
                <a:latin typeface="Times New Roman"/>
                <a:ea typeface="Calibri"/>
              </a:rPr>
              <a:t>       </a:t>
            </a:r>
            <a:endParaRPr lang="ru-RU" sz="1600" b="1" dirty="0">
              <a:solidFill>
                <a:prstClr val="black"/>
              </a:solidFill>
            </a:endParaRPr>
          </a:p>
        </p:txBody>
      </p:sp>
      <p:sp>
        <p:nvSpPr>
          <p:cNvPr id="11" name="Текст 10"/>
          <p:cNvSpPr>
            <a:spLocks noGrp="1"/>
          </p:cNvSpPr>
          <p:nvPr>
            <p:ph type="body" sz="quarter" idx="3"/>
          </p:nvPr>
        </p:nvSpPr>
        <p:spPr/>
        <p:txBody>
          <a:bodyPr/>
          <a:lstStyle/>
          <a:p>
            <a:endParaRPr lang="ru-RU"/>
          </a:p>
        </p:txBody>
      </p:sp>
      <p:sp>
        <p:nvSpPr>
          <p:cNvPr id="12" name="Объект 11"/>
          <p:cNvSpPr>
            <a:spLocks noGrp="1"/>
          </p:cNvSpPr>
          <p:nvPr>
            <p:ph sz="quarter" idx="4"/>
          </p:nvPr>
        </p:nvSpPr>
        <p:spPr>
          <a:xfrm>
            <a:off x="4645025" y="620688"/>
            <a:ext cx="4041775" cy="5505475"/>
          </a:xfrm>
        </p:spPr>
        <p:txBody>
          <a:bodyPr/>
          <a:lstStyle/>
          <a:p>
            <a:endParaRPr lang="ru-RU" dirty="0"/>
          </a:p>
        </p:txBody>
      </p:sp>
      <p:pic>
        <p:nvPicPr>
          <p:cNvPr id="2050" name="Picture 2" descr="C:\Users\Админ\Desktop\0232_Kids_NC_rm_Courting_Coup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1" y="620688"/>
            <a:ext cx="3816424"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660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16632"/>
            <a:ext cx="4320480" cy="2862322"/>
          </a:xfrm>
          <a:prstGeom prst="rect">
            <a:avLst/>
          </a:prstGeom>
        </p:spPr>
        <p:txBody>
          <a:bodyPr wrap="square">
            <a:spAutoFit/>
          </a:bodyPr>
          <a:lstStyle/>
          <a:p>
            <a:pPr lvl="0" algn="just"/>
            <a:r>
              <a:rPr lang="ru-RU" b="1" dirty="0" err="1">
                <a:solidFill>
                  <a:prstClr val="black"/>
                </a:solidFill>
                <a:latin typeface="Times New Roman"/>
                <a:ea typeface="Calibri"/>
              </a:rPr>
              <a:t>Двиантное</a:t>
            </a:r>
            <a:r>
              <a:rPr lang="ru-RU" b="1" dirty="0">
                <a:solidFill>
                  <a:prstClr val="black"/>
                </a:solidFill>
                <a:latin typeface="Times New Roman"/>
                <a:ea typeface="Calibri"/>
              </a:rPr>
              <a:t> поведение  - это   поведение, противоречащее общепринятым нормам, нарушающее социальные нормы и противоречащее правилам человеческого общежития, деятельности, обычаям, традициям.  </a:t>
            </a:r>
            <a:r>
              <a:rPr lang="ru-RU" b="1" dirty="0" err="1">
                <a:solidFill>
                  <a:prstClr val="black"/>
                </a:solidFill>
                <a:latin typeface="Times New Roman"/>
                <a:ea typeface="Calibri"/>
              </a:rPr>
              <a:t>Девиантное</a:t>
            </a:r>
            <a:r>
              <a:rPr lang="ru-RU" b="1" dirty="0">
                <a:solidFill>
                  <a:prstClr val="black"/>
                </a:solidFill>
                <a:latin typeface="Times New Roman"/>
                <a:ea typeface="Calibri"/>
              </a:rPr>
              <a:t> поведение обучающихся в настоящее время встречается достаточно часто и практически наблюдается в каждой школе</a:t>
            </a:r>
            <a:endParaRPr lang="ru-RU" b="1" dirty="0">
              <a:solidFill>
                <a:prstClr val="black"/>
              </a:solidFill>
            </a:endParaRPr>
          </a:p>
        </p:txBody>
      </p:sp>
      <p:pic>
        <p:nvPicPr>
          <p:cNvPr id="1026" name="Picture 2" descr="http://po-zhenski.ru/img/2014/02/plohoe-povedeniekooooooonj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4020" y="476672"/>
            <a:ext cx="4311419" cy="5105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156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Причины </a:t>
            </a:r>
            <a:r>
              <a:rPr lang="ru-RU"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девиантного</a:t>
            </a:r>
            <a:r>
              <a:rPr lang="ru-RU"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поведения</a:t>
            </a: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196752"/>
            <a:ext cx="4402832" cy="5328592"/>
          </a:xfrm>
        </p:spPr>
        <p:txBody>
          <a:bodyPr>
            <a:normAutofit fontScale="62500" lnSpcReduction="20000"/>
          </a:bodyPr>
          <a:lstStyle/>
          <a:p>
            <a:pPr marL="457200" lvl="1" indent="0" algn="just">
              <a:buNone/>
            </a:pPr>
            <a:r>
              <a:rPr lang="ru-RU" dirty="0" smtClean="0">
                <a:effectLst>
                  <a:outerShdw blurRad="38100" dist="38100" dir="2700000" algn="tl">
                    <a:srgbClr val="000000">
                      <a:alpha val="43137"/>
                    </a:srgbClr>
                  </a:outerShdw>
                </a:effectLst>
                <a:latin typeface="Times New Roman"/>
                <a:ea typeface="Calibri"/>
              </a:rPr>
              <a:t>1.Неблагоприятный </a:t>
            </a:r>
            <a:r>
              <a:rPr lang="ru-RU" dirty="0">
                <a:effectLst>
                  <a:outerShdw blurRad="38100" dist="38100" dir="2700000" algn="tl">
                    <a:srgbClr val="000000">
                      <a:alpha val="43137"/>
                    </a:srgbClr>
                  </a:outerShdw>
                </a:effectLst>
                <a:latin typeface="Times New Roman"/>
                <a:ea typeface="Calibri"/>
              </a:rPr>
              <a:t>климат в школьном </a:t>
            </a:r>
            <a:r>
              <a:rPr lang="ru-RU" dirty="0" smtClean="0">
                <a:effectLst>
                  <a:outerShdw blurRad="38100" dist="38100" dir="2700000" algn="tl">
                    <a:srgbClr val="000000">
                      <a:alpha val="43137"/>
                    </a:srgbClr>
                  </a:outerShdw>
                </a:effectLst>
                <a:latin typeface="Times New Roman"/>
                <a:ea typeface="Calibri"/>
              </a:rPr>
              <a:t>коллективе</a:t>
            </a:r>
            <a:r>
              <a:rPr lang="ru-RU" dirty="0">
                <a:effectLst>
                  <a:outerShdw blurRad="38100" dist="38100" dir="2700000" algn="tl">
                    <a:srgbClr val="000000">
                      <a:alpha val="43137"/>
                    </a:srgbClr>
                  </a:outerShdw>
                </a:effectLst>
                <a:latin typeface="Times New Roman"/>
                <a:ea typeface="Calibri"/>
              </a:rPr>
              <a:t> может быть одной из причин появления </a:t>
            </a:r>
            <a:r>
              <a:rPr lang="ru-RU" dirty="0" err="1">
                <a:effectLst>
                  <a:outerShdw blurRad="38100" dist="38100" dir="2700000" algn="tl">
                    <a:srgbClr val="000000">
                      <a:alpha val="43137"/>
                    </a:srgbClr>
                  </a:outerShdw>
                </a:effectLst>
                <a:latin typeface="Times New Roman"/>
                <a:ea typeface="Calibri"/>
              </a:rPr>
              <a:t>девиантного</a:t>
            </a:r>
            <a:r>
              <a:rPr lang="ru-RU" dirty="0">
                <a:effectLst>
                  <a:outerShdw blurRad="38100" dist="38100" dir="2700000" algn="tl">
                    <a:srgbClr val="000000">
                      <a:alpha val="43137"/>
                    </a:srgbClr>
                  </a:outerShdw>
                </a:effectLst>
                <a:latin typeface="Times New Roman"/>
                <a:ea typeface="Calibri"/>
              </a:rPr>
              <a:t> поведения, а причиной неблагоприятного климата может быть авторитарный педагогический стиль. У авторитарного учителя  ученики  часто испытывают психологический дискомфорт, неудовлетворенность. Иногда подобное происходит и в классах с попустительским отношением педагога, где  учитель устраняется от выполнения своих обязанностей по сплочению коллектива. Без правильного педагогического руководства, законы коллективной жизни в классе могут подменяться жёсткими законами группы и быть направлены на подавление отдельных </a:t>
            </a:r>
            <a:r>
              <a:rPr lang="ru-RU" dirty="0" smtClean="0">
                <a:effectLst>
                  <a:outerShdw blurRad="38100" dist="38100" dir="2700000" algn="tl">
                    <a:srgbClr val="000000">
                      <a:alpha val="43137"/>
                    </a:srgbClr>
                  </a:outerShdw>
                </a:effectLst>
                <a:latin typeface="Times New Roman"/>
                <a:ea typeface="Calibri"/>
              </a:rPr>
              <a:t>обучающихся</a:t>
            </a:r>
            <a:r>
              <a:rPr lang="ru-RU" dirty="0">
                <a:effectLst>
                  <a:outerShdw blurRad="38100" dist="38100" dir="2700000" algn="tl">
                    <a:srgbClr val="000000">
                      <a:alpha val="43137"/>
                    </a:srgbClr>
                  </a:outerShdw>
                </a:effectLst>
                <a:latin typeface="Times New Roman"/>
                <a:ea typeface="Calibri"/>
              </a:rPr>
              <a:t>, а это в свою очередь является ещё одной причиной девиации</a:t>
            </a:r>
            <a:r>
              <a:rPr lang="ru-RU" dirty="0">
                <a:latin typeface="Times New Roman"/>
                <a:ea typeface="Calibri"/>
              </a:rPr>
              <a:t>.</a:t>
            </a:r>
            <a:endParaRPr lang="ru-RU" dirty="0"/>
          </a:p>
        </p:txBody>
      </p:sp>
      <p:pic>
        <p:nvPicPr>
          <p:cNvPr id="1026" name="Picture 2" descr="https://fs00.infourok.ru/images/doc/123/144291/640/im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124744"/>
            <a:ext cx="4032448"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693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4104456" cy="6408712"/>
          </a:xfrm>
        </p:spPr>
        <p:txBody>
          <a:bodyPr>
            <a:normAutofit fontScale="90000"/>
          </a:bodyPr>
          <a:lstStyle/>
          <a:p>
            <a:pPr indent="450215" algn="just"/>
            <a:r>
              <a:rPr lang="ru-RU" sz="2700" b="1" dirty="0" smtClean="0">
                <a:effectLst>
                  <a:outerShdw blurRad="38100" dist="38100" dir="2700000" algn="tl">
                    <a:srgbClr val="000000">
                      <a:alpha val="43137"/>
                    </a:srgbClr>
                  </a:outerShdw>
                </a:effectLst>
                <a:latin typeface="Times New Roman"/>
                <a:ea typeface="Calibri"/>
              </a:rPr>
              <a:t>3.Напряженная</a:t>
            </a:r>
            <a:r>
              <a:rPr lang="ru-RU" sz="2700" dirty="0">
                <a:effectLst>
                  <a:outerShdw blurRad="38100" dist="38100" dir="2700000" algn="tl">
                    <a:srgbClr val="000000">
                      <a:alpha val="43137"/>
                    </a:srgbClr>
                  </a:outerShdw>
                </a:effectLst>
                <a:latin typeface="Times New Roman"/>
                <a:ea typeface="Calibri"/>
              </a:rPr>
              <a:t>, </a:t>
            </a:r>
            <a:r>
              <a:rPr lang="ru-RU" sz="2700" dirty="0" smtClean="0">
                <a:effectLst>
                  <a:outerShdw blurRad="38100" dist="38100" dir="2700000" algn="tl">
                    <a:srgbClr val="000000">
                      <a:alpha val="43137"/>
                    </a:srgbClr>
                  </a:outerShdw>
                </a:effectLst>
                <a:latin typeface="Times New Roman"/>
                <a:ea typeface="Calibri"/>
              </a:rPr>
              <a:t>неустойчивая социальная </a:t>
            </a:r>
            <a:r>
              <a:rPr lang="ru-RU" sz="2700" dirty="0">
                <a:effectLst>
                  <a:outerShdw blurRad="38100" dist="38100" dir="2700000" algn="tl">
                    <a:srgbClr val="000000">
                      <a:alpha val="43137"/>
                    </a:srgbClr>
                  </a:outerShdw>
                </a:effectLst>
                <a:latin typeface="Times New Roman"/>
                <a:ea typeface="Calibri"/>
              </a:rPr>
              <a:t>и экономическая обстановка в обществе способствует росту различных отклонений в личностном развитии и поведении </a:t>
            </a:r>
            <a:r>
              <a:rPr lang="ru-RU" sz="2700" dirty="0" smtClean="0">
                <a:effectLst>
                  <a:outerShdw blurRad="38100" dist="38100" dir="2700000" algn="tl">
                    <a:srgbClr val="000000">
                      <a:alpha val="43137"/>
                    </a:srgbClr>
                  </a:outerShdw>
                </a:effectLst>
                <a:latin typeface="Times New Roman"/>
                <a:ea typeface="Calibri"/>
              </a:rPr>
              <a:t>учащихся</a:t>
            </a:r>
            <a:br>
              <a:rPr lang="ru-RU" sz="2700" dirty="0" smtClean="0">
                <a:effectLst>
                  <a:outerShdw blurRad="38100" dist="38100" dir="2700000" algn="tl">
                    <a:srgbClr val="000000">
                      <a:alpha val="43137"/>
                    </a:srgbClr>
                  </a:outerShdw>
                </a:effectLst>
                <a:latin typeface="Times New Roman"/>
                <a:ea typeface="Calibri"/>
              </a:rPr>
            </a:br>
            <a:r>
              <a:rPr lang="ru-RU" sz="2700" dirty="0" smtClean="0">
                <a:effectLst>
                  <a:outerShdw blurRad="38100" dist="38100" dir="2700000" algn="tl">
                    <a:srgbClr val="000000">
                      <a:alpha val="43137"/>
                    </a:srgbClr>
                  </a:outerShdw>
                </a:effectLst>
                <a:latin typeface="Times New Roman"/>
              </a:rPr>
              <a:t>Подростки </a:t>
            </a:r>
            <a:r>
              <a:rPr lang="ru-RU" sz="2700" dirty="0">
                <a:effectLst>
                  <a:outerShdw blurRad="38100" dist="38100" dir="2700000" algn="tl">
                    <a:srgbClr val="000000">
                      <a:alpha val="43137"/>
                    </a:srgbClr>
                  </a:outerShdw>
                </a:effectLst>
                <a:latin typeface="Times New Roman"/>
              </a:rPr>
              <a:t>остро переживают социальное расслоение, невозможность для многих получить желаемое образование, жить в достатке, в последние годы у несовершеннолетних  изменяются ценностные ориентации. </a:t>
            </a:r>
            <a:r>
              <a:rPr lang="ru-RU" sz="2700" dirty="0">
                <a:effectLst>
                  <a:outerShdw blurRad="38100" dist="38100" dir="2700000" algn="tl">
                    <a:srgbClr val="000000">
                      <a:alpha val="43137"/>
                    </a:srgbClr>
                  </a:outerShdw>
                </a:effectLst>
              </a:rPr>
              <a:t/>
            </a:r>
            <a:br>
              <a:rPr lang="ru-RU" sz="2700" dirty="0">
                <a:effectLst>
                  <a:outerShdw blurRad="38100" dist="38100" dir="2700000" algn="tl">
                    <a:srgbClr val="000000">
                      <a:alpha val="43137"/>
                    </a:srgbClr>
                  </a:outerShdw>
                </a:effectLst>
              </a:rPr>
            </a:br>
            <a:endParaRPr lang="ru-RU" sz="2700" dirty="0">
              <a:effectLst>
                <a:outerShdw blurRad="38100" dist="38100" dir="2700000" algn="tl">
                  <a:srgbClr val="000000">
                    <a:alpha val="43137"/>
                  </a:srgbClr>
                </a:outerShdw>
              </a:effectLst>
            </a:endParaRPr>
          </a:p>
        </p:txBody>
      </p:sp>
      <p:pic>
        <p:nvPicPr>
          <p:cNvPr id="2050" name="Picture 2" descr="http://cs5836.userapi.com/u28415052/139619895/z_510cb8b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1751" y="-747464"/>
            <a:ext cx="4104455" cy="6912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69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90666"/>
          </a:xfrm>
        </p:spPr>
        <p:txBody>
          <a:bodyPr>
            <a:normAutofit fontScale="90000"/>
          </a:bodyPr>
          <a:lstStyle/>
          <a:p>
            <a:pPr algn="just"/>
            <a:r>
              <a:rPr lang="ru-RU" sz="3200" dirty="0" smtClean="0">
                <a:effectLst>
                  <a:outerShdw blurRad="38100" dist="38100" dir="2700000" algn="tl">
                    <a:srgbClr val="000000">
                      <a:alpha val="43137"/>
                    </a:srgbClr>
                  </a:outerShdw>
                </a:effectLst>
                <a:latin typeface="Times New Roman"/>
                <a:ea typeface="Calibri"/>
              </a:rPr>
              <a:t>2.Современный </a:t>
            </a:r>
            <a:r>
              <a:rPr lang="ru-RU" sz="3200" dirty="0">
                <a:effectLst>
                  <a:outerShdw blurRad="38100" dist="38100" dir="2700000" algn="tl">
                    <a:srgbClr val="000000">
                      <a:alpha val="43137"/>
                    </a:srgbClr>
                  </a:outerShdw>
                </a:effectLst>
                <a:latin typeface="Times New Roman"/>
                <a:ea typeface="Calibri"/>
              </a:rPr>
              <a:t>мир дает возможность  и доступ к огромному потоку разнообразной информации, которая не всегда положительна для растущих детей, у которых еще не выработано четкой жизненной позиции, не сформированы идеалы, нет цели. Определяющим фактором  в информационном обществе является формирование и развитие информационной культуры личности. Для формирования информационной культуры личности необходимо понять, каковы основы информационной культуры общества - какие нормы морали и права приемлемы</a:t>
            </a:r>
            <a:endParaRPr lang="ru-RU"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24769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3898776" cy="6466730"/>
          </a:xfrm>
        </p:spPr>
        <p:txBody>
          <a:bodyPr>
            <a:normAutofit fontScale="90000"/>
          </a:bodyPr>
          <a:lstStyle/>
          <a:p>
            <a:pPr indent="450215" algn="just"/>
            <a:r>
              <a:rPr lang="ru-RU" sz="2200" dirty="0">
                <a:effectLst>
                  <a:outerShdw blurRad="38100" dist="38100" dir="2700000" algn="tl">
                    <a:srgbClr val="000000">
                      <a:alpha val="43137"/>
                    </a:srgbClr>
                  </a:outerShdw>
                </a:effectLst>
                <a:latin typeface="Times New Roman"/>
              </a:rPr>
              <a:t>4. Социализация - это процесс становления </a:t>
            </a:r>
            <a:r>
              <a:rPr lang="ru-RU" sz="2200" dirty="0" smtClean="0">
                <a:effectLst>
                  <a:outerShdw blurRad="38100" dist="38100" dir="2700000" algn="tl">
                    <a:srgbClr val="000000">
                      <a:alpha val="43137"/>
                    </a:srgbClr>
                  </a:outerShdw>
                </a:effectLst>
                <a:latin typeface="Times New Roman"/>
              </a:rPr>
              <a:t>личности, которая существенно </a:t>
            </a:r>
            <a:r>
              <a:rPr lang="ru-RU" sz="2200" dirty="0">
                <a:effectLst>
                  <a:outerShdw blurRad="38100" dist="38100" dir="2700000" algn="tl">
                    <a:srgbClr val="000000">
                      <a:alpha val="43137"/>
                    </a:srgbClr>
                  </a:outerShdw>
                </a:effectLst>
                <a:latin typeface="Times New Roman"/>
              </a:rPr>
              <a:t>зависит от всей совокупности условий, характерных для определенной социально-экономической ситуации и поэтому процесс воспитания и обучения предусматривает социализацию </a:t>
            </a:r>
            <a:r>
              <a:rPr lang="ru-RU" sz="2200" dirty="0" smtClean="0">
                <a:effectLst>
                  <a:outerShdw blurRad="38100" dist="38100" dir="2700000" algn="tl">
                    <a:srgbClr val="000000">
                      <a:alpha val="43137"/>
                    </a:srgbClr>
                  </a:outerShdw>
                </a:effectLst>
                <a:latin typeface="Times New Roman"/>
              </a:rPr>
              <a:t>личности </a:t>
            </a:r>
            <a:r>
              <a:rPr lang="ru-RU" sz="2200" dirty="0" err="1" smtClean="0">
                <a:effectLst>
                  <a:outerShdw blurRad="38100" dist="38100" dir="2700000" algn="tl">
                    <a:srgbClr val="000000">
                      <a:alpha val="43137"/>
                    </a:srgbClr>
                  </a:outerShdw>
                </a:effectLst>
                <a:latin typeface="Times New Roman"/>
              </a:rPr>
              <a:t>школьника.</a:t>
            </a:r>
            <a:r>
              <a:rPr lang="ru-RU" sz="2200" dirty="0" err="1" smtClean="0">
                <a:effectLst>
                  <a:outerShdw blurRad="38100" dist="38100" dir="2700000" algn="tl">
                    <a:srgbClr val="000000">
                      <a:alpha val="43137"/>
                    </a:srgbClr>
                  </a:outerShdw>
                </a:effectLst>
                <a:latin typeface="Times New Roman"/>
                <a:ea typeface="Calibri"/>
              </a:rPr>
              <a:t>Сущность</a:t>
            </a:r>
            <a:r>
              <a:rPr lang="ru-RU" sz="2200" dirty="0" smtClean="0">
                <a:effectLst>
                  <a:outerShdw blurRad="38100" dist="38100" dir="2700000" algn="tl">
                    <a:srgbClr val="000000">
                      <a:alpha val="43137"/>
                    </a:srgbClr>
                  </a:outerShdw>
                </a:effectLst>
                <a:latin typeface="Times New Roman"/>
                <a:ea typeface="Calibri"/>
              </a:rPr>
              <a:t> ее </a:t>
            </a:r>
            <a:r>
              <a:rPr lang="ru-RU" sz="2200" dirty="0">
                <a:effectLst>
                  <a:outerShdw blurRad="38100" dist="38100" dir="2700000" algn="tl">
                    <a:srgbClr val="000000">
                      <a:alpha val="43137"/>
                    </a:srgbClr>
                  </a:outerShdw>
                </a:effectLst>
                <a:latin typeface="Times New Roman"/>
                <a:ea typeface="Calibri"/>
              </a:rPr>
              <a:t>состоит в том, что </a:t>
            </a:r>
            <a:r>
              <a:rPr lang="ru-RU" sz="2200" dirty="0" smtClean="0">
                <a:effectLst>
                  <a:outerShdw blurRad="38100" dist="38100" dir="2700000" algn="tl">
                    <a:srgbClr val="000000">
                      <a:alpha val="43137"/>
                    </a:srgbClr>
                  </a:outerShdw>
                </a:effectLst>
                <a:latin typeface="Times New Roman"/>
                <a:ea typeface="Calibri"/>
              </a:rPr>
              <a:t> обучающийся </a:t>
            </a:r>
            <a:r>
              <a:rPr lang="ru-RU" sz="2200" dirty="0">
                <a:effectLst>
                  <a:outerShdw blurRad="38100" dist="38100" dir="2700000" algn="tl">
                    <a:srgbClr val="000000">
                      <a:alpha val="43137"/>
                    </a:srgbClr>
                  </a:outerShdw>
                </a:effectLst>
                <a:latin typeface="Times New Roman"/>
                <a:ea typeface="Calibri"/>
              </a:rPr>
              <a:t>формируется как член того общества, к которому он принадлежит.  Школа является местом социализации. Она представляет собой модель существующего общества, именно здесь происходит усвоение основных социальных ценностей, норм, образцов поведения в группе</a:t>
            </a:r>
            <a:r>
              <a:rPr lang="ru-RU" sz="3600" dirty="0">
                <a:effectLst>
                  <a:outerShdw blurRad="38100" dist="38100" dir="2700000" algn="tl">
                    <a:srgbClr val="000000">
                      <a:alpha val="43137"/>
                    </a:srgbClr>
                  </a:outerShdw>
                </a:effectLst>
                <a:latin typeface="Times New Roman"/>
                <a:ea typeface="Calibri"/>
              </a:rPr>
              <a:t>. </a:t>
            </a:r>
            <a:endParaRPr lang="ru-RU" sz="3600" dirty="0">
              <a:effectLst>
                <a:outerShdw blurRad="38100" dist="38100" dir="2700000" algn="tl">
                  <a:srgbClr val="000000">
                    <a:alpha val="43137"/>
                  </a:srgbClr>
                </a:outerShdw>
              </a:effectLst>
            </a:endParaRPr>
          </a:p>
        </p:txBody>
      </p:sp>
      <p:pic>
        <p:nvPicPr>
          <p:cNvPr id="3074" name="Picture 2" descr="http://lentaregion.ru/wp-content/uploads/2016/01/budut-poluchat-stipendii-krasnojarskij-kra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5251" y="548680"/>
            <a:ext cx="4427228" cy="5085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515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598</TotalTime>
  <Words>1734</Words>
  <Application>Microsoft Office PowerPoint</Application>
  <PresentationFormat>Экран (4:3)</PresentationFormat>
  <Paragraphs>47</Paragraphs>
  <Slides>38</Slides>
  <Notes>4</Notes>
  <HiddenSlides>1</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Тема Office</vt:lpstr>
      <vt:lpstr>Девиантное поведение обучающихся: причины, признаки, организация работы по его профилактике </vt:lpstr>
      <vt:lpstr> Современные ученики   стали более активны, самостоятельны и свободны в выражении своего мнения, в отстаивании своей точки зрения. Несмотря на положительные моменты этих качеств,  обстоятельства, связанные с отклонениями в поведении, могут вызвать существенные трудности в учебном процессе, снизить его результативность и негативно повлиять на уровень образованности школьников. Проблема поведения учащихся всегда волновала учителей. </vt:lpstr>
      <vt:lpstr>Презентация PowerPoint</vt:lpstr>
      <vt:lpstr>Презентация PowerPoint</vt:lpstr>
      <vt:lpstr>Презентация PowerPoint</vt:lpstr>
      <vt:lpstr>Причины девиантного поведения</vt:lpstr>
      <vt:lpstr>3.Напряженная, неустойчивая социальная и экономическая обстановка в обществе способствует росту различных отклонений в личностном развитии и поведении учащихся Подростки остро переживают социальное расслоение, невозможность для многих получить желаемое образование, жить в достатке, в последние годы у несовершеннолетних  изменяются ценностные ориентации.  </vt:lpstr>
      <vt:lpstr>2.Современный мир дает возможность  и доступ к огромному потоку разнообразной информации, которая не всегда положительна для растущих детей, у которых еще не выработано четкой жизненной позиции, не сформированы идеалы, нет цели. Определяющим фактором  в информационном обществе является формирование и развитие информационной культуры личности. Для формирования информационной культуры личности необходимо понять, каковы основы информационной культуры общества - какие нормы морали и права приемлемы</vt:lpstr>
      <vt:lpstr>4. Социализация - это процесс становления личности, которая существенно зависит от всей совокупности условий, характерных для определенной социально-экономической ситуации и поэтому процесс воспитания и обучения предусматривает социализацию личности школьника.Сущность ее состоит в том, что  обучающийся формируется как член того общества, к которому он принадлежит.  Школа является местом социализации. Она представляет собой модель существующего общества, именно здесь происходит усвоение основных социальных ценностей, норм, образцов поведения в группе. </vt:lpstr>
      <vt:lpstr>5. Социальный статус  семьи также может быть  причиной девиантного поведения  ребенка. Социальный статус семьи  рассматривают  по  количеству детей в семье, по наличию одного родителя, по  ситуации, когда  дети, воспитываются у бабушек или опекунов.  На благополучие семьи влияют алкоголизм родителей, безработица, психологические отклонения.  </vt:lpstr>
      <vt:lpstr>Влияет на поведение детей и ослабление или даже разрыв семейных связей между детьми и родителями, а также   сверхзанятость родителей,  конфликтная ситуация в семье, случаи жестокого обращения с детьми, отсутствие в семье благоприятной эмоциональной атмосферы и   типичные ошибки родителей в воспитании детей. </vt:lpstr>
      <vt:lpstr>6. Уровень развития личностных качеств, еще один фактор, формирующий поведение учащегося. В подростковом возрасте всегда идет формирование  таких важных психических процессов, как мышление, ощущение, восприятие. У подростков  меняется мир эмоций и чувств, идет интенсивное формирование и закрепление имеющихся черт характера, в полной мере проявляются черты  темперамента , способности, формируется «Я - концепция».   «Я - концепция» - это устойчивая неповторимая система представлений человека о себе, на основе которой он строит свои отношения с окружением и самим собой. </vt:lpstr>
      <vt:lpstr>В это время формируется образ собственного «Я» как установка по отношению к самому себе, складывается представление о личных качествах, способностях, социальной значимости, внешности. </vt:lpstr>
      <vt:lpstr>На основании вышеизложенного, видно, что причины девиантного поведения обучающихся лежат в особенностях взаимосвязи и взаимодействия человека с окружающим миром, социальной средой и самим собой. Таким образом,  среди причин девиантного поведения многие исследователи выделяют наследственность, социальную среду, обучение, воспитание, и наконец, социальную активность самого человека. Все эти факторы оказывают воздействия в прямой или косвенной форме, однако нет прямой зависимости между их негативными последствиями и характером поведения ребёнка. </vt:lpstr>
      <vt:lpstr>Характеристика основных признаков  девиантного поведения младших школьников и учащихся подросткового возраста </vt:lpstr>
      <vt:lpstr>Именно в начальной школе дети зачастую приобретают первый  негативный опыт  учебной деятельности и проявляют девиантное поведение. У младших школьников девиантное поведение  нужно рассматривать  как нормальную реакцию  на ненормальные для ребенка условия, в которых он оказался.   В этом случае  задача педагога – помочь ребенку справиться с его проблемами, облегчить развитие, вовремя снять причины, вызывающие отклонение в поведении, а также посредством школьных занятий воздействовать на представления ребенка о данном процессе. . </vt:lpstr>
      <vt:lpstr>  Практически ежедневно младшие школьники проявляют непослушание. Непослушание - наиболее распространенная в младшем возрасте форма сопротивления, которая проявляется в нежелании выполнять требования учителя, соблюдать правила. Непослушание иногда проявляется в стойком упрямстве. Упрямство является отрицательной  особенностью поведения младших школьников, которое проявляется в противодействии просьбам, советам, требованиям и указаниям учителей и родителей       </vt:lpstr>
      <vt:lpstr>Шалость - краткий, эпизодический отрезок поведения отдельного ребенка, в котором ярко проявляется его активность, инициатива, избирательность. Особенностью шалости являются ее обязательно доброе отношение к окружающим и такое поведение хоть и является отклонением от нормы, не приводит к негативным явлениям. Озорство -  также характерно для младших школьников и является   эпизодом в поведении учащегося.  Но в отличии от шалости озорник уже сознательно нарушает установленные правила, сознательно совершает действия, приносящие вред другим ученикам. Цель озорства - досадить, отомстить или получить выгоду для себя. Проступок – более негативное явление в поведении младших школьников и это уже социально опасное явление</vt:lpstr>
      <vt:lpstr>В младшем школьном возрасте можно рассматривать как проявление девиантного поведения и  капризы детей. Капризы - особенность поведения ребенка, выражающаяся в стремлении настоять на своем. Капризы проявляются в раздражительности, плаче, двигательном перевозбуждении. Они могут быть эпизодическими, но могут превращаться в обычную форму поведения. Как правило, у большинства капризных детей  неокрепшая нервная система и капризы возникают в результате переутомления, перевозбуждения, сильных впечатлений, усталости или недомогания. Но преимущественно капризы - это следствия неосознанной и неокрепшей воли и   результат неправильного воспитания. Главным направлением в работе учителя по профилактике капризного поведения является укрепление и закаливание нервной системы ребенка, тактичное внушение, создание здоровой атмосферы, спокойной требовательности. Капризное поведение в основном характерно для девочек. </vt:lpstr>
      <vt:lpstr>Для мальчиков же характерна недисциплинированность. Она может быть двух видов: злостной и не злостной.  К не злостным нарушениям дисциплины, как правило, ведут озорство, шалость. Более опасными являются злостные нарушения дисциплины, особенно если  они имеют повторяющийся характер.  При  социальной и педагогической запущенности недисциплинированность младших школьников   может  перейти в преступное поведение. Некоторые из них  способны совершать значительные противоправные нарушения,  такие как хулиганство, воровство, жульничество, мошенничество. Перешагнув границы дозволенного, потерявшие контроль над собой  дети становятся особенно дерзкими, их поведение становится девиантным.</vt:lpstr>
      <vt:lpstr>Подростковый период – важный и трудный этап в жизни человека, время выбора, которое во многом определяет всю последующую жизнь. В это время складываются, оформляются устойчивые формы поведения, черты характера и способы эмоционального реагирования. Подростковый кризис   проявляется в виде свойственных этому возрасту подростковых поведенческих реакциях. К ним относятся: реакция эмансипации, реакция группирования со сверстниками, реакция увлечения, реакция протеста,  имитация.</vt:lpstr>
      <vt:lpstr>Поведение подростка регулируется его самооценкой, а самооценка формируется в ходе общения с окружающими людьми, со сверстниками. Поскольку у подростков самооценка еще не определилась, ценностные ориентации не сложились в систему, можно говорить об отклонениях в поведении. У большинства подростков с низкой самооценкой  наблюдается отрицательное отношение к школе и одноклассникам, с которыми они если и общаются, то больше негативно, чем хорошо. Для подростков с девиантным поведением характерно  нарушение правил принятых в обществе. </vt:lpstr>
      <vt:lpstr>У подростка с девиантным поведением  можно наблюдать такие психологические особенности, как неумение преодолевать трудности, неуверенность в себе, порожденная систематическими учебными неуспехами, а также негативные установки к учебной деятельности, физическому труду, к себе и окружающим людям.   Подростки с девиантным поведением часто уклоняются от учебной и трудовой деятельности. У подростков отказ от учебы, систематическое невыполнение заданий, прогулы  и пробелы в знаниях, делают невозможным дальнейшее продолжение учебы. У подростков в поведении отсутствует сопротивляемость отрицательному влиянию окружающей среды и велика вероятность асоциального поведения</vt:lpstr>
      <vt:lpstr>Поэтому подростком  с девиантным поведением  можно называть подростка, который «не просто одноразово и случайно отклонился от поведенческой нормы, а постоянно демонстрирует девиантное поведение, носящее социально негативный характер.  </vt:lpstr>
      <vt:lpstr>Презентация PowerPoint</vt:lpstr>
      <vt:lpstr>Агрессивное поведение школьников, как одна из форм  девиантного  поведения школьников и организация работы по его профилактике.  </vt:lpstr>
      <vt:lpstr>Агрессия – это мотивированное деструктивное поведение, противоречащее нормам сосуществования людей, наносящее вред объектам нападения, приносящее физический ущерб людям или вызывающее у них психологический дискомфорт.        Характер агрессивного поведения во многом определяется возрастными особенностями. Каждый возрастной этап имеет специфическую ситуацию развития и выдвигает определенные требования к личности. Адаптация к возрастным требованиям нередко сопровождается различными проявлениями агрессивного поведения. </vt:lpstr>
      <vt:lpstr>В младшем школьном возрасте агрессия чаще проявляется по отношению к более слабым  ученикам в форме насмешек, давления, ругательств, драк. Агрессивные дети упрямы, обидчивы, драчливы, легко возбудимы, раздражительны,  несговорчивы,  враждебны к окружающим. Агрессивное поведение детей - это не просто тревожное явление, а весьма серьезная социальная, педагогическая и психологическая проблема. Основными факторами проявлений детской агрессивности являются: -желание привлечь к себе внимание сверстников; -получить нужный результат; -стремление быть главным в коллективе; -защита от нападения и месть; -желание обозначить свое превосходство. </vt:lpstr>
      <vt:lpstr>Причины агрессивного поведения могут лежать в неблагоприятных условиях семейного воспитания, нарушениях интеллектуального развития ребенка, а также в чертах эмоциональной холодности, черствости, повышенной аффективной  возбудимости, эмоциональной неустойчивости.</vt:lpstr>
      <vt:lpstr>Особо следует отметить агрессивность подростков – это  одно из самых распространенных, болезненных явлений в образовательном процессе и в обществе. Внешние проявления подростковой агрессии является  предметом особого беспокойства взрослых, так как  часто  агрессия детей переходит все нормы допустимого.</vt:lpstr>
      <vt:lpstr>Агрессия подростков — это признак внутреннего дискомфорта и неумения владеть своими эмоциями. Агрессия подростков может выражаться в разных формах.- Физическая агрессия: подросток использует физическую силу против других людей. - Вербальная агрессия: подросток выражает свои негативные чувства при помощи слов, угроз, крика, сквернословия.- Раздражительность: подросток грубит по малейшему поводу, становится резким и вспыльчивым.- Подозрительность: подросток негативно настроен по отношению к окружающим, не доверяет им, считая, что «все против него».- Косвенная агрессия: подросток пытается выражать свою агрессию  через злые шутки, сплетни, травлю.- Обида: подросток может обидеться по малейшему поводу и без повода, на конкретного человека, на всех сразу  или «на весь мир».- Пассивно-агрессивное поведение: подросток не делает то, что просят, или делает слишком медленно, забывает о просьбах и поручениях, оттягивает время. Агрессивное поведение подростков является одной из наиболее актуальных социальных проблем, поэтому  необходимо определить пути профилактики данного явления. </vt:lpstr>
      <vt:lpstr>Профилактика и предупреждение агрессивного поведения подростков</vt:lpstr>
      <vt:lpstr>Основные направления  профилактической деятельности педагогического коллектива:  1. Выявление и включение в зону особого внимания и заботы подростков, имеющих риск возникновения девиантного поведения, а именно часто не посещающих школу, большую часть времени проводящих на улице, имеющих проблемы в обучении, в отношениях со сверстниками и учителями 2. Проведение мониторинга  развития подростков, определяя группы возможного риска.  3. Создание программы индивидуальной поддержки и сопровождения ребёнка попавшего в зону особого внимания, с учётом социальной ситуации его развития, с опорой на сильные стороны его личности и значимое для него окружение.  </vt:lpstr>
      <vt:lpstr>4. Обучение подростка навыкам социальной компетентности, коммуникативным навыкам,  умению управлять конфликтами.  5. Организация допрофессиональной подготовки подростков,  а также подготовка подростка к жизни в современном обществе, формирование профессионального самоопределения и овладение навыками трудовой деятельности. 6. Психолого-педагогическая и социально-психологическая работа с детьми группы риска в условиях школы. </vt:lpstr>
      <vt:lpstr>При организации деятельности по профилактике девиантного поведения младших школьников учителю начальных классов необходимо использовать разнообразные методы воспитания. Все методы оказывают совокупное воздействие на все  сферы ребенка В интеллектуальной сфере у младшего школьника необходимо формировать понимание моральных идеалов, принципов и норм поведения. В мотивационной сфере целесообразно формировать правомерность и обоснованность отношения к моральным нормам:  бережное отношение к человеку; сочетание личных и общественных интересов; стремление к идеалу; правдивость; нравственные установки; цели.  В эмоциональной сфере необходимо формировать характер нравственных переживаний, связанных с нормами или отклонениями от норм и идеалов: жалость, сочувствие, доверие, отзывчивость, совестливость и другие</vt:lpstr>
      <vt:lpstr> Индивидуальная помощь девиантному подростку в классе – это специальная деятельность классного руководителя, социального педагога и педагогов предметников. Она осуществляемая ими непосредственно во взаимодействии  с подростком или через его семью и классный коллектив.</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Девиантное поведение обучающихся: причины, признаки, организация работы по его профилактике </dc:title>
  <dc:creator>Админ</dc:creator>
  <cp:lastModifiedBy>Админ</cp:lastModifiedBy>
  <cp:revision>56</cp:revision>
  <dcterms:created xsi:type="dcterms:W3CDTF">2016-06-11T14:05:02Z</dcterms:created>
  <dcterms:modified xsi:type="dcterms:W3CDTF">2016-09-19T17:01:23Z</dcterms:modified>
</cp:coreProperties>
</file>