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82" r:id="rId2"/>
    <p:sldId id="283" r:id="rId3"/>
    <p:sldId id="256" r:id="rId4"/>
    <p:sldId id="257" r:id="rId5"/>
    <p:sldId id="259" r:id="rId6"/>
    <p:sldId id="260" r:id="rId7"/>
    <p:sldId id="276" r:id="rId8"/>
    <p:sldId id="265" r:id="rId9"/>
    <p:sldId id="266" r:id="rId10"/>
    <p:sldId id="267" r:id="rId11"/>
    <p:sldId id="263" r:id="rId12"/>
    <p:sldId id="262" r:id="rId13"/>
    <p:sldId id="258" r:id="rId14"/>
    <p:sldId id="269" r:id="rId15"/>
    <p:sldId id="268" r:id="rId16"/>
    <p:sldId id="270" r:id="rId17"/>
    <p:sldId id="264" r:id="rId18"/>
    <p:sldId id="284" r:id="rId19"/>
    <p:sldId id="271" r:id="rId20"/>
    <p:sldId id="273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6A6"/>
    <a:srgbClr val="4B01D1"/>
    <a:srgbClr val="00FF00"/>
    <a:srgbClr val="FFFF00"/>
    <a:srgbClr val="06CC0F"/>
    <a:srgbClr val="FF3300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94" autoAdjust="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06F251-1BD9-4779-86CE-A45B07CCF65B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1436A6-C59D-4763-B65C-FA4DAD133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CC06E4-6C41-43BA-B3A9-92B869F88D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4134E6-FCAC-4BB8-91DF-A169DBE34E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9CB6-B8BC-498C-85D7-6E14325363DB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3F5F-1280-470D-9907-D54F29E27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FF2A-AF41-4DC1-B71E-FB660BB96B6D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FCAB-A1D1-455E-805C-A59FDC2E9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C0EB-EAC9-4C70-B182-BA2BB45C7648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0D1D-0B3E-4454-B7FC-4FD31548B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3188-CCD1-4764-880D-F4EE4BC862ED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8956-57BA-4DE0-B2F4-E29311ED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ED6A-45F9-4CF9-A3EA-3FC9C3707BCA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5B05-4D43-4387-A7CC-2096A3267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4641-5329-46DD-9B64-D1B957D2BC57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4FFA-2CDE-44E9-9B1C-A81B628E0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5DE1-064D-4712-BB36-8FAE561578DB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01FC-B76A-49FD-BC0D-E7C12BC11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D32D-1B74-461A-9392-B86DB41AF518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8FE58-EF29-495A-9462-ABD41D280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715D-C69A-4680-9190-507662FE8E25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93DB-9AFD-4260-B994-33147B125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5E5D-5518-4088-BBDE-1DA8A81735D5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4D99-D405-4742-82BB-DE34C7F85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491B-087B-4335-B132-ED6FAAC006DF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D061-2C99-4863-B04A-D7AE69146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293CCC6-828F-4D0F-9E65-C20121A02CCB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0B560AF-7107-4938-9BB9-F42E22828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936875" y="4652963"/>
            <a:ext cx="55435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CC06A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</a:rPr>
              <a:t>                                           </a:t>
            </a: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052763" y="2816225"/>
            <a:ext cx="52403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Учебник входит в систему «Школа России»</a:t>
            </a:r>
          </a:p>
          <a:p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 Л. Ф. Климанова, В. Г. Горецкий,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В. Голованова. </a:t>
            </a:r>
          </a:p>
        </p:txBody>
      </p:sp>
      <p:pic>
        <p:nvPicPr>
          <p:cNvPr id="14339" name="Picture 2" descr="http://www.bookin.org.ru/book/348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755900"/>
            <a:ext cx="26844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7864" y="225101"/>
            <a:ext cx="873925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итературного чтения 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4 классе.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idx="1"/>
          </p:nvPr>
        </p:nvSpPr>
        <p:spPr>
          <a:xfrm>
            <a:off x="179388" y="1484313"/>
            <a:ext cx="5545137" cy="45704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Bodoni MT Black" pitchFamily="18" charset="0"/>
              </a:rPr>
              <a:t>5. Кем был дед Кокованя?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C00000"/>
              </a:solidFill>
              <a:latin typeface="Bodoni MT Black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А) лесником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Б) охотником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В) охотником и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золотоискателем</a:t>
            </a:r>
          </a:p>
        </p:txBody>
      </p:sp>
      <p:pic>
        <p:nvPicPr>
          <p:cNvPr id="23554" name="Picture 5" descr="Photobu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052513"/>
            <a:ext cx="34559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Проблема урока:</a:t>
            </a:r>
            <a:endParaRPr lang="ru-RU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D:\точ.рис\точечные рисунки\мальчик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43188"/>
            <a:ext cx="20716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D:\точ.рис\точечные рисунки\мальчик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2643188"/>
            <a:ext cx="2071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214563" y="2214563"/>
            <a:ext cx="2214562" cy="2143125"/>
          </a:xfrm>
          <a:prstGeom prst="cloudCallout">
            <a:avLst>
              <a:gd name="adj1" fmla="val -70228"/>
              <a:gd name="adj2" fmla="val 21758"/>
            </a:avLst>
          </a:prstGeom>
          <a:solidFill>
            <a:srgbClr val="1AF2F2"/>
          </a:solidFill>
          <a:ln>
            <a:solidFill>
              <a:srgbClr val="F51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500563" y="2143125"/>
            <a:ext cx="2428875" cy="2000250"/>
          </a:xfrm>
          <a:prstGeom prst="cloudCallout">
            <a:avLst>
              <a:gd name="adj1" fmla="val 69051"/>
              <a:gd name="adj2" fmla="val 30246"/>
            </a:avLst>
          </a:prstGeom>
          <a:solidFill>
            <a:srgbClr val="1AF2F2"/>
          </a:solidFill>
          <a:ln>
            <a:solidFill>
              <a:srgbClr val="F51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2428875" y="2857500"/>
            <a:ext cx="264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Palatino Linotype" pitchFamily="18" charset="0"/>
              </a:rPr>
              <a:t>Рассказ!</a:t>
            </a:r>
          </a:p>
        </p:txBody>
      </p:sp>
      <p:sp>
        <p:nvSpPr>
          <p:cNvPr id="24584" name="Прямоугольник 9"/>
          <p:cNvSpPr>
            <a:spLocks noChangeArrowheads="1"/>
          </p:cNvSpPr>
          <p:nvPr/>
        </p:nvSpPr>
        <p:spPr bwMode="auto">
          <a:xfrm>
            <a:off x="4929188" y="2714625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Palatino Linotype" pitchFamily="18" charset="0"/>
              </a:rPr>
              <a:t>Сказка!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6" name="Line 22"/>
          <p:cNvSpPr>
            <a:spLocks noChangeShapeType="1"/>
          </p:cNvSpPr>
          <p:nvPr/>
        </p:nvSpPr>
        <p:spPr bwMode="auto">
          <a:xfrm flipH="1">
            <a:off x="5003800" y="1293813"/>
            <a:ext cx="2528888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200" y="333375"/>
            <a:ext cx="287972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Рассказ</a:t>
            </a:r>
            <a:endParaRPr lang="ru-RU" sz="5400" b="1" dirty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08400" y="296863"/>
            <a:ext cx="2159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>
                <a:solidFill>
                  <a:srgbClr val="CC06A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</a:t>
            </a:r>
          </a:p>
        </p:txBody>
      </p:sp>
      <p:sp>
        <p:nvSpPr>
          <p:cNvPr id="26628" name="Заголовок 1"/>
          <p:cNvSpPr txBox="1">
            <a:spLocks/>
          </p:cNvSpPr>
          <p:nvPr/>
        </p:nvSpPr>
        <p:spPr bwMode="auto">
          <a:xfrm>
            <a:off x="6003925" y="404813"/>
            <a:ext cx="2889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Сказка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2700" y="2373313"/>
            <a:ext cx="2987675" cy="2784475"/>
          </a:xfrm>
          <a:prstGeom prst="verticalScroll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Повествование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описывающее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реальный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жизненный случай,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эпизод из жизни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ероев.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003925" y="2378075"/>
            <a:ext cx="2987675" cy="285115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Волшебство</a:t>
            </a:r>
            <a:r>
              <a:rPr lang="ru-RU" b="1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фантастический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b="1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ымысел.</a:t>
            </a:r>
            <a:endParaRPr lang="ru-RU" b="1" i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016250" y="2349500"/>
            <a:ext cx="2987675" cy="4103688"/>
          </a:xfrm>
          <a:prstGeom prst="verticalScroll">
            <a:avLst/>
          </a:prstGeom>
          <a:solidFill>
            <a:srgbClr val="CC0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Литературный </a:t>
            </a: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жанр,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описывающий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реальную </a:t>
            </a: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жизнь героев,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которой происходят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необыкновенные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фантастические</a:t>
            </a: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волшебные </a:t>
            </a:r>
            <a:r>
              <a:rPr lang="ru-RU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события.</a:t>
            </a:r>
            <a:endParaRPr lang="ru-RU" i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1558925" y="1196975"/>
            <a:ext cx="250825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Дуга 4"/>
          <p:cNvSpPr/>
          <p:nvPr/>
        </p:nvSpPr>
        <p:spPr>
          <a:xfrm rot="18949181">
            <a:off x="1889125" y="415925"/>
            <a:ext cx="914400" cy="914400"/>
          </a:xfrm>
          <a:prstGeom prst="arc">
            <a:avLst>
              <a:gd name="adj1" fmla="val 15373556"/>
              <a:gd name="adj2" fmla="val 904955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18949181">
            <a:off x="6777038" y="344488"/>
            <a:ext cx="914400" cy="914400"/>
          </a:xfrm>
          <a:prstGeom prst="arc">
            <a:avLst>
              <a:gd name="adj1" fmla="val 15373556"/>
              <a:gd name="adj2" fmla="val 904955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H="1">
            <a:off x="4510088" y="1270000"/>
            <a:ext cx="19050" cy="1079500"/>
          </a:xfrm>
          <a:prstGeom prst="line">
            <a:avLst/>
          </a:prstGeom>
          <a:noFill/>
          <a:ln w="57150">
            <a:solidFill>
              <a:srgbClr val="CC06A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0" animBg="1"/>
      <p:bldP spid="7" grpId="0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-1619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Характеристика героев.</a:t>
            </a:r>
            <a:endParaRPr lang="ru-RU" sz="4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29600" cy="5570538"/>
        </p:xfrm>
        <a:graphic>
          <a:graphicData uri="http://schemas.openxmlformats.org/drawingml/2006/table">
            <a:tbl>
              <a:tblPr/>
              <a:tblGrid>
                <a:gridCol w="4032250"/>
                <a:gridCol w="419735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01D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Дарёнка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01D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Кокованя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Семейное положение.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Сирота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Семейное положение.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Одинокий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Внешность.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шестому году, маленькая, носишка пуговкой.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Внешность.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Старик большой да бородатый.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Характер.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Любопытная, веселая, смелая, ласковая, трудолюбивая, любит природу, ценит красоту.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Характер.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Веселый, ласковый,  добрый, трудолюбивый, любознательный, любит природу, ценит красоту.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Чем занимается.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избе прибирала, похлебку да кашу  варила, кукле платье шила, любила сказки слушать.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Чем занимается.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6A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Охотник. Летом пески промывает, золото добывает, а зимой по лесам за козлом бегает. Мастер сказки сказывать.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6A6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288" y="2219325"/>
            <a:ext cx="2663825" cy="52863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125" y="2997200"/>
            <a:ext cx="4075113" cy="785813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4259263"/>
            <a:ext cx="4124325" cy="898525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5938" y="5624513"/>
            <a:ext cx="4003675" cy="785812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19613" y="2209800"/>
            <a:ext cx="2644775" cy="538163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0413" y="3059113"/>
            <a:ext cx="3932237" cy="64135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19613" y="4237038"/>
            <a:ext cx="4159250" cy="92075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67238" y="5589588"/>
            <a:ext cx="3995737" cy="85725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981075"/>
            <a:ext cx="15541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Рисунок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000125"/>
            <a:ext cx="151447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3300"/>
                </a:solidFill>
              </a:rPr>
              <a:t>Особенный козлик…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07950" y="5516563"/>
            <a:ext cx="8964613" cy="1512887"/>
          </a:xfrm>
        </p:spPr>
        <p:txBody>
          <a:bodyPr rtlCol="0" anchor="b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той  местности, которая описана в сказе, дикими козликами называли  косуль  и оленей, так как и те, и другие имели  рога.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675" name="Picture 2" descr="http://img0.liveinternet.ru/images/foto/b/0/4/3009004/f_19083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54075"/>
            <a:ext cx="46799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Проблема урока:</a:t>
            </a:r>
            <a:endParaRPr lang="ru-RU" b="1" dirty="0">
              <a:solidFill>
                <a:srgbClr val="FF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D:\точ.рис\точечные рисунки\мальчик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43188"/>
            <a:ext cx="20716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D:\точ.рис\точечные рисунки\мальчик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2643188"/>
            <a:ext cx="2071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214563" y="2214563"/>
            <a:ext cx="2214562" cy="2143125"/>
          </a:xfrm>
          <a:prstGeom prst="cloudCallout">
            <a:avLst>
              <a:gd name="adj1" fmla="val -70228"/>
              <a:gd name="adj2" fmla="val 21758"/>
            </a:avLst>
          </a:prstGeom>
          <a:solidFill>
            <a:srgbClr val="1AF2F2"/>
          </a:solidFill>
          <a:ln>
            <a:solidFill>
              <a:srgbClr val="F51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4500563" y="2143125"/>
            <a:ext cx="2428875" cy="2000250"/>
          </a:xfrm>
          <a:prstGeom prst="cloudCallout">
            <a:avLst>
              <a:gd name="adj1" fmla="val 69051"/>
              <a:gd name="adj2" fmla="val 30246"/>
            </a:avLst>
          </a:prstGeom>
          <a:solidFill>
            <a:srgbClr val="1AF2F2"/>
          </a:solidFill>
          <a:ln>
            <a:solidFill>
              <a:srgbClr val="F51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>
            <a:off x="2428875" y="2857500"/>
            <a:ext cx="264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Palatino Linotype" pitchFamily="18" charset="0"/>
              </a:rPr>
              <a:t>Косуля!</a:t>
            </a:r>
          </a:p>
        </p:txBody>
      </p:sp>
      <p:sp>
        <p:nvSpPr>
          <p:cNvPr id="29704" name="Прямоугольник 9"/>
          <p:cNvSpPr>
            <a:spLocks noChangeArrowheads="1"/>
          </p:cNvSpPr>
          <p:nvPr/>
        </p:nvSpPr>
        <p:spPr bwMode="auto">
          <a:xfrm>
            <a:off x="4929188" y="2714625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Palatino Linotype" pitchFamily="18" charset="0"/>
              </a:rPr>
              <a:t>Олень!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такой Серебряное копытце?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Текст 3"/>
          <p:cNvSpPr>
            <a:spLocks noGrp="1"/>
          </p:cNvSpPr>
          <p:nvPr>
            <p:ph type="body" idx="1"/>
          </p:nvPr>
        </p:nvSpPr>
        <p:spPr>
          <a:xfrm>
            <a:off x="500063" y="4143375"/>
            <a:ext cx="4040187" cy="65881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Сибирская косуля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3" y="4143375"/>
            <a:ext cx="4041775" cy="65563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Благородный олень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5750" y="4857750"/>
            <a:ext cx="4040188" cy="18430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Размер: маленький олень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Рожки: не более 2-3 отростков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Сбрасывает рога осенью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4643438" y="4800600"/>
            <a:ext cx="4041775" cy="2057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Размер: средний и крупный олень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Рога: от 5 и более отростков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Всю зиму ходит в рогах, сбрасывает рога весной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750" name="Picture 2" descr="http://www.ebftour.ru/images/import/news/1/6193ae699fc0ed0b64ecfa35021ba4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77888"/>
            <a:ext cx="2774950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http://www.miatz.ru/upload/blog/d71/deers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784225"/>
            <a:ext cx="23526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Восстановите текст.</a:t>
            </a:r>
            <a:endParaRPr lang="ru-RU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07950" y="923925"/>
            <a:ext cx="9144000" cy="59753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           Так и стали жить вместе  дед  ________        ,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    ______    Дарёнка  да  кошка   ________     . 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  Жили – __________       , добра  много  не наживали, а на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 житьё не плакались, и у всякого дело было.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          Кокованя с утра на ________      уходил, Дарёнка в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 избе  __________        ,  похлёбку да  ______       варила,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а кошка Мурёнка  на охоту ходила – мышей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_______      . К вечеру соберутся, и  _______        им.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9625" y="1058863"/>
            <a:ext cx="1833563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Кокованя</a:t>
            </a:r>
            <a:endParaRPr lang="ru-RU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275" y="1638300"/>
            <a:ext cx="1541463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сиротка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3363" y="2300288"/>
            <a:ext cx="2087562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поживали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9088" y="3500438"/>
            <a:ext cx="1657350" cy="43338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6013" y="4149725"/>
            <a:ext cx="2081212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прибирала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4525" y="4149725"/>
            <a:ext cx="1190625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кашу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8275" y="5405438"/>
            <a:ext cx="1512888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ловила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99113" y="5405438"/>
            <a:ext cx="1439862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весело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40313" y="1633538"/>
            <a:ext cx="1655762" cy="431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Мурёнка</a:t>
            </a:r>
            <a:endParaRPr lang="ru-RU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916113"/>
            <a:ext cx="8642350" cy="1125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Почему </a:t>
            </a:r>
            <a:r>
              <a:rPr lang="ru-RU" sz="4000" b="1" dirty="0" err="1">
                <a:solidFill>
                  <a:srgbClr val="C00000"/>
                </a:solidFill>
              </a:rPr>
              <a:t>Кокованя</a:t>
            </a:r>
            <a:r>
              <a:rPr lang="ru-RU" sz="4000" b="1" dirty="0">
                <a:solidFill>
                  <a:srgbClr val="C00000"/>
                </a:solidFill>
              </a:rPr>
              <a:t> и </a:t>
            </a:r>
            <a:r>
              <a:rPr lang="ru-RU" sz="4000" b="1" dirty="0" err="1">
                <a:solidFill>
                  <a:srgbClr val="C00000"/>
                </a:solidFill>
              </a:rPr>
              <a:t>Дарёнка</a:t>
            </a:r>
            <a:r>
              <a:rPr lang="ru-RU" sz="4000" b="1" dirty="0">
                <a:solidFill>
                  <a:srgbClr val="C00000"/>
                </a:solidFill>
              </a:rPr>
              <a:t> так хотели увидеть серебряное копытце</a:t>
            </a:r>
            <a:r>
              <a:rPr lang="ru-RU" sz="4000" b="1" dirty="0" smtClean="0">
                <a:solidFill>
                  <a:srgbClr val="C00000"/>
                </a:solidFill>
              </a:rPr>
              <a:t>?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188" y="3284538"/>
            <a:ext cx="7859712" cy="2338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М</a:t>
            </a:r>
            <a:r>
              <a:rPr lang="ru-RU" b="1" i="1" dirty="0" smtClean="0">
                <a:solidFill>
                  <a:schemeClr val="tx1"/>
                </a:solidFill>
              </a:rPr>
              <a:t>ожет </a:t>
            </a:r>
            <a:r>
              <a:rPr lang="ru-RU" b="1" i="1" dirty="0">
                <a:solidFill>
                  <a:schemeClr val="tx1"/>
                </a:solidFill>
              </a:rPr>
              <a:t>быть, каждый из героев верил в сказки и хотел увидеть </a:t>
            </a:r>
            <a:r>
              <a:rPr lang="ru-RU" b="1" i="1" dirty="0" smtClean="0">
                <a:solidFill>
                  <a:schemeClr val="tx1"/>
                </a:solidFill>
              </a:rPr>
              <a:t>чудо.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smtClean="0">
                <a:solidFill>
                  <a:schemeClr val="tx1"/>
                </a:solidFill>
              </a:rPr>
              <a:t>                                   или</a:t>
            </a:r>
            <a:endParaRPr lang="ru-RU" b="1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Герои </a:t>
            </a:r>
            <a:r>
              <a:rPr lang="ru-RU" b="1" i="1" dirty="0">
                <a:solidFill>
                  <a:schemeClr val="tx1"/>
                </a:solidFill>
              </a:rPr>
              <a:t>были бедными ,надеялись продать драгоценные камни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  <a:r>
              <a:rPr lang="ru-RU" b="1" i="1" dirty="0">
                <a:solidFill>
                  <a:schemeClr val="tx1"/>
                </a:solidFill>
              </a:rPr>
              <a:t>и зажить богато?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15888"/>
            <a:ext cx="8143875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Те самые хризолиты…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613"/>
            <a:ext cx="4040188" cy="658812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Необработанный хризолит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970338" y="333375"/>
            <a:ext cx="5003800" cy="693738"/>
          </a:xfrm>
        </p:spPr>
        <p:txBody>
          <a:bodyPr/>
          <a:lstStyle/>
          <a:p>
            <a:pPr algn="r"/>
            <a:r>
              <a:rPr lang="ru-RU" b="1" smtClean="0">
                <a:solidFill>
                  <a:schemeClr val="tx1"/>
                </a:solidFill>
              </a:rPr>
              <a:t>Хризолиты, после огранки</a:t>
            </a:r>
          </a:p>
        </p:txBody>
      </p:sp>
      <p:pic>
        <p:nvPicPr>
          <p:cNvPr id="7" name="Содержимое 6" descr="hrizolit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00188"/>
            <a:ext cx="3571875" cy="3571875"/>
          </a:xfrm>
        </p:spPr>
      </p:pic>
      <p:pic>
        <p:nvPicPr>
          <p:cNvPr id="12" name="Содержимое 11" descr="граненый.gif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000125"/>
            <a:ext cx="4041775" cy="2974975"/>
          </a:xfrm>
        </p:spPr>
      </p:pic>
      <p:pic>
        <p:nvPicPr>
          <p:cNvPr id="14" name="Рисунок 13" descr="павлин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875" y="5286375"/>
            <a:ext cx="3643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Palatino Linotype" pitchFamily="18" charset="0"/>
              </a:rPr>
              <a:t>Обработанные хризолиты в ювелирных изделиях</a:t>
            </a:r>
          </a:p>
        </p:txBody>
      </p:sp>
      <p:pic>
        <p:nvPicPr>
          <p:cNvPr id="15" name="Рисунок 14" descr="кольцо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3500438"/>
            <a:ext cx="35004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-315913"/>
            <a:ext cx="8353425" cy="3889376"/>
          </a:xfrm>
        </p:spPr>
        <p:txBody>
          <a:bodyPr/>
          <a:lstStyle/>
          <a:p>
            <a:pPr algn="l">
              <a:spcAft>
                <a:spcPts val="0"/>
              </a:spcAft>
              <a:defRPr/>
            </a:pPr>
            <a:r>
              <a:rPr lang="ru-RU">
                <a:effectLst/>
              </a:rPr>
              <a:t>Мы </a:t>
            </a:r>
            <a:r>
              <a:rPr lang="ru-RU">
                <a:effectLst/>
              </a:rPr>
              <a:t>сюда пришли учиться,                                                                                                                                                                Не лениться, а трудиться.                                                                                                                                      Работаем </a:t>
            </a:r>
            <a:r>
              <a:rPr lang="ru-RU">
                <a:effectLst/>
              </a:rPr>
              <a:t>старательно.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r>
              <a:rPr lang="ru-RU">
                <a:effectLst/>
              </a:rPr>
              <a:t>Слушаем </a:t>
            </a:r>
            <a:r>
              <a:rPr lang="ru-RU">
                <a:effectLst/>
              </a:rPr>
              <a:t>внимательно.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3" name="Picture 4" descr="j0343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644900"/>
            <a:ext cx="34766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280400" cy="6119812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3600" b="1" smtClean="0">
                <a:solidFill>
                  <a:srgbClr val="C00000"/>
                </a:solidFill>
              </a:rPr>
              <a:t>Я знал …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b="1" smtClean="0">
                <a:solidFill>
                  <a:srgbClr val="C00000"/>
                </a:solidFill>
              </a:rPr>
              <a:t>Я сегодня узнал …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b="1" smtClean="0">
                <a:solidFill>
                  <a:srgbClr val="C00000"/>
                </a:solidFill>
              </a:rPr>
              <a:t>Я учился …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b="1" smtClean="0">
                <a:solidFill>
                  <a:srgbClr val="C00000"/>
                </a:solidFill>
              </a:rPr>
              <a:t> Мне понравилось ….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600" b="1" smtClean="0">
                <a:solidFill>
                  <a:srgbClr val="C00000"/>
                </a:solidFill>
              </a:rPr>
              <a:t>У меня появилось желание …</a:t>
            </a:r>
          </a:p>
        </p:txBody>
      </p:sp>
      <p:pic>
        <p:nvPicPr>
          <p:cNvPr id="35842" name="Picture 2" descr="D:\точ.рис\точечные рисунки\мальчик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500438"/>
            <a:ext cx="1473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 rot="707533">
            <a:off x="4418013" y="3522663"/>
            <a:ext cx="1782762" cy="1498600"/>
          </a:xfrm>
          <a:prstGeom prst="cloudCallout">
            <a:avLst>
              <a:gd name="adj1" fmla="val -70228"/>
              <a:gd name="adj2" fmla="val 21758"/>
            </a:avLst>
          </a:prstGeom>
          <a:solidFill>
            <a:srgbClr val="1AF2F2"/>
          </a:solidFill>
          <a:ln>
            <a:solidFill>
              <a:srgbClr val="F51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MCj02341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100" y="4221163"/>
            <a:ext cx="31369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Домашнее  задание</a:t>
            </a:r>
            <a:br>
              <a:rPr lang="ru-RU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(по выбору).</a:t>
            </a:r>
            <a:endParaRPr lang="ru-RU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275" y="1647825"/>
            <a:ext cx="7200900" cy="3889375"/>
          </a:xfrm>
        </p:spPr>
        <p:txBody>
          <a:bodyPr rtlCol="0"/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Прочитать </a:t>
            </a:r>
            <a:r>
              <a:rPr lang="ru-RU" sz="2800" b="1" dirty="0">
                <a:solidFill>
                  <a:schemeClr val="tx1"/>
                </a:solidFill>
              </a:rPr>
              <a:t>еще одно произведение П.П. Бажова и рассказать его на следующем уроке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2.     Пересказать данный сказ и приготовить рисунок  самого интересного на ваш взгляд отрывка сказа.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смси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300288"/>
            <a:ext cx="29622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438" y="0"/>
            <a:ext cx="4675187" cy="1196975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4B01D1"/>
                </a:solidFill>
                <a:latin typeface="Batang" pitchFamily="18" charset="-127"/>
                <a:ea typeface="Batang" pitchFamily="18" charset="-127"/>
              </a:rPr>
              <a:t>Тема урока:</a:t>
            </a:r>
            <a:endParaRPr lang="ru-RU" sz="6000" b="1" dirty="0">
              <a:solidFill>
                <a:srgbClr val="4B01D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480" y="1052736"/>
            <a:ext cx="852990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Пётр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П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етрович Бажов.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Batang" pitchFamily="18" charset="-127"/>
                <a:cs typeface="+mn-cs"/>
              </a:rPr>
              <a:t>«Серебряное копытце».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8" name="Picture 2" descr="Image1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852738"/>
            <a:ext cx="280352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08400" y="476250"/>
            <a:ext cx="51847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Его интересовало всё, что связано с Уральскими горами, с их богатством.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Очень он любил этот край, его природу. Хоро­шо знал, как живут мастеровые люди. Многих людей привлекали Уральские горы.  В этих старых горах скопились не только залежи угля и железной руды, золота, других полезных ископаемых, но и знаменитых уральских самоцветов.</a:t>
            </a:r>
          </a:p>
        </p:txBody>
      </p:sp>
      <p:pic>
        <p:nvPicPr>
          <p:cNvPr id="17410" name="Picture 4" descr="бажов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79388" y="619125"/>
            <a:ext cx="3529012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im5-tub-ru.yandex.net/i?id=7712009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788" y="2474913"/>
            <a:ext cx="2622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http://im7-tub-ru.yandex.net/i?id=226466516-0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613" y="5013325"/>
            <a:ext cx="25479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http://im6-tub-ru.yandex.net/i?id=310564924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088" y="177800"/>
            <a:ext cx="24447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http://im2-tub-ru.yandex.net/i?id=4531986-02-16f-82053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3" y="5013325"/>
            <a:ext cx="23256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im2-tub-ru.yandex.net/i?id=48148324-2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2088" y="4941888"/>
            <a:ext cx="23812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http://s51.radikal.ru/i132/1006/16/0db5cdb1e9e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60338"/>
            <a:ext cx="6096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http://im0-tub-ru.yandex.net/i?id=109859547-0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336550"/>
            <a:ext cx="260826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4" descr="http://im1-tub-ru.yandex.net/i?id=117916063-6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395538"/>
            <a:ext cx="20812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im0-tub-ru.yandex.net/i?id=146455315-4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688" y="5013325"/>
            <a:ext cx="21621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http://im2-tub-ru.yandex.net/i?id=206052993-4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927600"/>
            <a:ext cx="21621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 descr="http://im0-tub-ru.yandex.net/i?id=321339773-5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4927600"/>
            <a:ext cx="20034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6" descr="http://im3-tub-ru.yandex.net/i?id=280673384-0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7063" y="5156200"/>
            <a:ext cx="193198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8" descr="http://im6-tub-ru.yandex.net/i?id=180719209-70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8500" y="290513"/>
            <a:ext cx="151606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2" descr="http://i.allday.ru/uploads/posts/2009-09/thumbs/1253123405_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3575" y="2603500"/>
            <a:ext cx="180022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4" descr="http://www.kamniurala.ru/userfiles/image/catalog/big/0000_bi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19463" y="334963"/>
            <a:ext cx="31242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работа.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6049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Балаган </a:t>
            </a: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                                             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мелкое имущество, домашние вещи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Голбчик</a:t>
            </a: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                                               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временная легкая деревянная постройка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Пожитки</a:t>
            </a: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                                                приступка для всхода на печь.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житьё не плакались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                     неудобно, неловко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Несподручно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                                             не жаловались на свою жизнь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Пособник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                                                   хорошее дело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Покосные ложки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                                   имеющий  своеобразный  запах  животного</a:t>
            </a:r>
          </a:p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Статочное ли дело </a:t>
            </a:r>
            <a:r>
              <a:rPr lang="ru-RU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(устар.)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            помощник в делах.</a:t>
            </a: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Бирюзовый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                                                широкие овраги, где косят траву </a:t>
            </a: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Душной (козлик)</a:t>
            </a:r>
            <a:r>
              <a:rPr lang="ru-RU" sz="2000" b="1" i="1" smtClean="0">
                <a:solidFill>
                  <a:schemeClr val="tx1"/>
                </a:solidFill>
              </a:rPr>
              <a:t> </a:t>
            </a:r>
            <a:r>
              <a:rPr lang="ru-RU" sz="1800" smtClean="0">
                <a:solidFill>
                  <a:schemeClr val="tx1"/>
                </a:solidFill>
              </a:rPr>
              <a:t>–</a:t>
            </a:r>
            <a:r>
              <a:rPr lang="ru-RU" sz="1800" b="1" smtClean="0">
                <a:solidFill>
                  <a:schemeClr val="tx1"/>
                </a:solidFill>
              </a:rPr>
              <a:t>                                 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зеленовато-голубой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chemeClr val="tx1"/>
                </a:solidFill>
              </a:rPr>
              <a:t/>
            </a:r>
            <a:br>
              <a:rPr lang="ru-RU" sz="1800" b="1" smtClean="0">
                <a:solidFill>
                  <a:schemeClr val="tx1"/>
                </a:solidFill>
              </a:rPr>
            </a:br>
            <a:endParaRPr lang="ru-RU" sz="1800" b="1" smtClean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76375" y="930275"/>
            <a:ext cx="2951163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76375" y="1506538"/>
            <a:ext cx="2951163" cy="554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763713" y="930275"/>
            <a:ext cx="2663825" cy="1130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76600" y="2708275"/>
            <a:ext cx="1223963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051050" y="2708275"/>
            <a:ext cx="2376488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35150" y="3933825"/>
            <a:ext cx="2665413" cy="12239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84438" y="4545013"/>
            <a:ext cx="2016125" cy="1260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35375" y="3933825"/>
            <a:ext cx="865188" cy="12239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835150" y="5805488"/>
            <a:ext cx="2592388" cy="7191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484438" y="4545013"/>
            <a:ext cx="2016125" cy="1979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5915025" cy="633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Тест.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539750" y="836613"/>
            <a:ext cx="5256213" cy="28797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Bodoni MT Black" pitchFamily="18" charset="0"/>
              </a:rPr>
              <a:t>1.Как звали отца Даренки?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А) Григорий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Б) Георгий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В) Гаврила</a:t>
            </a:r>
          </a:p>
        </p:txBody>
      </p:sp>
      <p:pic>
        <p:nvPicPr>
          <p:cNvPr id="21507" name="Picture 5" descr="Photobu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04813"/>
            <a:ext cx="28321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Photobuc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638" y="3716338"/>
            <a:ext cx="29035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539750" y="3429000"/>
            <a:ext cx="48958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  <a:latin typeface="Bodoni MT Black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Bodoni MT Black" pitchFamily="18" charset="0"/>
              </a:rPr>
              <a:t>2. На какой ноге у козлика было серебряное копытце?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Bodoni MT Black" pitchFamily="18" charset="0"/>
              </a:rPr>
              <a:t>А) на левой передней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Bodoni MT Black" pitchFamily="18" charset="0"/>
              </a:rPr>
              <a:t>Б) на правой передней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Bodoni MT Black" pitchFamily="18" charset="0"/>
              </a:rPr>
              <a:t>В) на задней правой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395288" y="620713"/>
            <a:ext cx="5616575" cy="30956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Bodoni MT Black" pitchFamily="18" charset="0"/>
              </a:rPr>
              <a:t>3. Какого окраса была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Bodoni MT Black" pitchFamily="18" charset="0"/>
              </a:rPr>
              <a:t> кошка Муренка?</a:t>
            </a:r>
            <a:endParaRPr lang="ru-RU" smtClean="0">
              <a:solidFill>
                <a:srgbClr val="C00000"/>
              </a:solidFill>
              <a:latin typeface="Bodoni MT Black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  <a:latin typeface="Bodoni MT Black" pitchFamily="18" charset="0"/>
              </a:rPr>
              <a:t>А) </a:t>
            </a: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белая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Б) серая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  <a:latin typeface="Bodoni MT Black" pitchFamily="18" charset="0"/>
              </a:rPr>
              <a:t>В) бурая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mtClean="0">
              <a:latin typeface="Bodoni MT Black" pitchFamily="18" charset="0"/>
            </a:endParaRPr>
          </a:p>
        </p:txBody>
      </p:sp>
      <p:pic>
        <p:nvPicPr>
          <p:cNvPr id="22530" name="Picture 5" descr="Photobu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908050"/>
            <a:ext cx="3313113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/>
          </p:cNvSpPr>
          <p:nvPr/>
        </p:nvSpPr>
        <p:spPr bwMode="auto">
          <a:xfrm>
            <a:off x="395288" y="3187700"/>
            <a:ext cx="56165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7F7F7F"/>
              </a:solidFill>
              <a:latin typeface="Bodoni MT Black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Bodoni MT Black" pitchFamily="18" charset="0"/>
              </a:rPr>
              <a:t>4. Сколько раз Серебряное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Bodoni MT Black" pitchFamily="18" charset="0"/>
              </a:rPr>
              <a:t>Копытце показался Даренке?</a:t>
            </a:r>
            <a:endParaRPr lang="ru-RU" sz="240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Bodoni MT Black" pitchFamily="18" charset="0"/>
              </a:rPr>
              <a:t>А)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Bodoni MT Black" pitchFamily="18" charset="0"/>
              </a:rPr>
              <a:t>Б) 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Bodoni MT Black" pitchFamily="18" charset="0"/>
              </a:rPr>
              <a:t>В)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12544037</TotalTime>
  <Words>533</Words>
  <Application>Microsoft Office PowerPoint</Application>
  <PresentationFormat>Экран (4:3)</PresentationFormat>
  <Paragraphs>145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Palatino Linotype</vt:lpstr>
      <vt:lpstr>Arial</vt:lpstr>
      <vt:lpstr>Century Gothic</vt:lpstr>
      <vt:lpstr>Courier New</vt:lpstr>
      <vt:lpstr>Calibri</vt:lpstr>
      <vt:lpstr>Times New Roman</vt:lpstr>
      <vt:lpstr>Batang</vt:lpstr>
      <vt:lpstr>Arial Unicode MS</vt:lpstr>
      <vt:lpstr>Bodoni MT Black</vt:lpstr>
      <vt:lpstr>Tahoma</vt:lpstr>
      <vt:lpstr>Wingdings</vt:lpstr>
      <vt:lpstr>Исполнительная</vt:lpstr>
      <vt:lpstr>Исполнительная</vt:lpstr>
      <vt:lpstr>Слайд 1</vt:lpstr>
      <vt:lpstr>Мы сюда пришли учиться,                                                                                                                                                                Не лениться, а трудиться.                                                                                                                                      Работаем старательно. Слушаем внимательно.</vt:lpstr>
      <vt:lpstr>Тема урока:</vt:lpstr>
      <vt:lpstr>Слайд 4</vt:lpstr>
      <vt:lpstr>Слайд 5</vt:lpstr>
      <vt:lpstr>Слайд 6</vt:lpstr>
      <vt:lpstr>Словарная работа.</vt:lpstr>
      <vt:lpstr>Тест.</vt:lpstr>
      <vt:lpstr>Слайд 9</vt:lpstr>
      <vt:lpstr>Слайд 10</vt:lpstr>
      <vt:lpstr>Проблема урока:</vt:lpstr>
      <vt:lpstr>Рассказ</vt:lpstr>
      <vt:lpstr>Характеристика героев.</vt:lpstr>
      <vt:lpstr>Особенный козлик…</vt:lpstr>
      <vt:lpstr>Проблема урока:</vt:lpstr>
      <vt:lpstr>Кто такой Серебряное копытце?</vt:lpstr>
      <vt:lpstr>Восстановите текст.</vt:lpstr>
      <vt:lpstr>Почему Кокованя и Дарёнка так хотели увидеть серебряное копытце?                   </vt:lpstr>
      <vt:lpstr>Те самые хризолиты…</vt:lpstr>
      <vt:lpstr>Слайд 20</vt:lpstr>
      <vt:lpstr>Домашнее  задание (по выбору).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Эрнест</cp:lastModifiedBy>
  <cp:revision>104</cp:revision>
  <dcterms:created xsi:type="dcterms:W3CDTF">2013-12-02T05:04:35Z</dcterms:created>
  <dcterms:modified xsi:type="dcterms:W3CDTF">2017-12-17T17:16:31Z</dcterms:modified>
</cp:coreProperties>
</file>