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80" r:id="rId17"/>
    <p:sldId id="271" r:id="rId18"/>
    <p:sldId id="272" r:id="rId19"/>
    <p:sldId id="281" r:id="rId20"/>
    <p:sldId id="273" r:id="rId21"/>
    <p:sldId id="282" r:id="rId22"/>
    <p:sldId id="283" r:id="rId23"/>
    <p:sldId id="274" r:id="rId24"/>
    <p:sldId id="275" r:id="rId25"/>
    <p:sldId id="284" r:id="rId26"/>
    <p:sldId id="276" r:id="rId27"/>
    <p:sldId id="277" r:id="rId28"/>
    <p:sldId id="288" r:id="rId29"/>
    <p:sldId id="286" r:id="rId30"/>
    <p:sldId id="285" r:id="rId31"/>
    <p:sldId id="287" r:id="rId32"/>
    <p:sldId id="278" r:id="rId33"/>
    <p:sldId id="27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0%D0%BD%D0%B3%D0%BB%D0%BE%D1%8E%D0%B6%D0%BD%D0%BE%D0%B0%D1%84%D1%80%D0%B8%D0%BA%D0%B0%D0%BD%D1%86%D1%8B" TargetMode="External"/><Relationship Id="rId3" Type="http://schemas.openxmlformats.org/officeDocument/2006/relationships/hyperlink" Target="https://ru.wikipedia.org/wiki/%D0%9D%D0%B5%D0%B3%D1%80%D0%BE%D0%B8%D0%B4%D0%BD%D0%B0%D1%8F_%D1%80%D0%B0%D1%81%D0%B0" TargetMode="External"/><Relationship Id="rId7" Type="http://schemas.openxmlformats.org/officeDocument/2006/relationships/hyperlink" Target="https://ru.wikipedia.org/wiki/%D0%91%D1%83%D1%80%D1%8B" TargetMode="External"/><Relationship Id="rId2" Type="http://schemas.openxmlformats.org/officeDocument/2006/relationships/hyperlink" Target="https://ru.wikipedia.org/wiki/%D0%9D%D0%B0%D1%81%D0%B5%D0%BB%D0%B5%D0%BD%D0%B8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E%D0%90%D0%A0" TargetMode="External"/><Relationship Id="rId5" Type="http://schemas.openxmlformats.org/officeDocument/2006/relationships/hyperlink" Target="https://ru.wikipedia.org/wiki/%D0%90%D1%80%D0%B0%D0%B1%D1%8B" TargetMode="External"/><Relationship Id="rId4" Type="http://schemas.openxmlformats.org/officeDocument/2006/relationships/hyperlink" Target="https://ru.wikipedia.org/wiki/%D0%95%D0%B2%D1%80%D0%BE%D0%BF%D0%B5%D0%BE%D0%B8%D0%B4%D0%BD%D0%B0%D1%8F_%D1%80%D0%B0%D1%81%D0%B0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458200" cy="1222375"/>
          </a:xfrm>
        </p:spPr>
        <p:txBody>
          <a:bodyPr/>
          <a:lstStyle/>
          <a:p>
            <a:r>
              <a:rPr lang="ru-RU" dirty="0" smtClean="0"/>
              <a:t>Население Африки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 учитель географии: </a:t>
            </a:r>
            <a:r>
              <a:rPr lang="ru-RU" dirty="0" err="1" smtClean="0"/>
              <a:t>Канар</a:t>
            </a:r>
            <a:r>
              <a:rPr lang="ru-RU" dirty="0" smtClean="0"/>
              <a:t> А.И.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AutoNum type="arabicParenR"/>
            </a:pPr>
            <a:r>
              <a:rPr lang="ru-RU" dirty="0" smtClean="0"/>
              <a:t>Изучить особенности состава и численности населения стран Африки;</a:t>
            </a:r>
          </a:p>
          <a:p>
            <a:pPr marL="624078" indent="-514350">
              <a:buAutoNum type="arabicParenR"/>
            </a:pPr>
            <a:r>
              <a:rPr lang="ru-RU" dirty="0" smtClean="0"/>
              <a:t>Воспитание толерантного отношения к представителям других народов, рас, национальностей;</a:t>
            </a:r>
          </a:p>
          <a:p>
            <a:pPr marL="624078" indent="-514350">
              <a:buAutoNum type="arabicParenR"/>
            </a:pPr>
            <a:r>
              <a:rPr lang="ru-RU" dirty="0" smtClean="0"/>
              <a:t>Совершенствовать навыки работы с текстом учебника, тематическими картами атласа.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19256" cy="1133872"/>
          </a:xfrm>
        </p:spPr>
        <p:txBody>
          <a:bodyPr/>
          <a:lstStyle/>
          <a:p>
            <a:r>
              <a:rPr lang="ru-RU" dirty="0" smtClean="0"/>
              <a:t>Цели Урока: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Вспомните, какие особенности населения региона нужно проанализировать, чтобы создать целостное представление о населении Африки?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933056"/>
            <a:ext cx="8147248" cy="26414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Составляем кластер, который послужит планом урока.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Предполагаемый План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 Численность региона;</a:t>
            </a:r>
          </a:p>
          <a:p>
            <a:r>
              <a:rPr lang="ru-RU" dirty="0" smtClean="0"/>
              <a:t>2) Тип воспроизводства;</a:t>
            </a:r>
          </a:p>
          <a:p>
            <a:r>
              <a:rPr lang="ru-RU" dirty="0" smtClean="0"/>
              <a:t>3) Естественный прирост населения;</a:t>
            </a:r>
          </a:p>
          <a:p>
            <a:r>
              <a:rPr lang="ru-RU" dirty="0" smtClean="0"/>
              <a:t>4) «Качество» населения;</a:t>
            </a:r>
          </a:p>
          <a:p>
            <a:r>
              <a:rPr lang="ru-RU" dirty="0" smtClean="0"/>
              <a:t>5) Этнический состав;</a:t>
            </a:r>
          </a:p>
          <a:p>
            <a:r>
              <a:rPr lang="ru-RU" dirty="0" smtClean="0"/>
              <a:t>6) Миграции населения</a:t>
            </a:r>
          </a:p>
          <a:p>
            <a:r>
              <a:rPr lang="ru-RU" dirty="0" smtClean="0"/>
              <a:t>7) Размещение и средняя плотность населения;</a:t>
            </a:r>
          </a:p>
          <a:p>
            <a:r>
              <a:rPr lang="ru-RU" dirty="0" smtClean="0"/>
              <a:t>8) Уровень урбанизации.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понятия: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Естественный прирост</a:t>
            </a:r>
          </a:p>
          <a:p>
            <a:r>
              <a:rPr lang="ru-RU" dirty="0" smtClean="0"/>
              <a:t>Воспроизводство</a:t>
            </a:r>
          </a:p>
          <a:p>
            <a:r>
              <a:rPr lang="ru-RU" dirty="0" smtClean="0"/>
              <a:t>Демографический взрыв</a:t>
            </a:r>
          </a:p>
          <a:p>
            <a:r>
              <a:rPr lang="ru-RU" dirty="0" smtClean="0"/>
              <a:t>Демографический кризис</a:t>
            </a:r>
          </a:p>
          <a:p>
            <a:r>
              <a:rPr lang="ru-RU" dirty="0" smtClean="0"/>
              <a:t>Демографическая политика</a:t>
            </a:r>
          </a:p>
          <a:p>
            <a:r>
              <a:rPr lang="ru-RU" dirty="0" smtClean="0"/>
              <a:t>Этнос, народ</a:t>
            </a:r>
          </a:p>
          <a:p>
            <a:r>
              <a:rPr lang="ru-RU" dirty="0" smtClean="0"/>
              <a:t>Миграция (Эмиграция, иммиграция)</a:t>
            </a:r>
          </a:p>
          <a:p>
            <a:r>
              <a:rPr lang="ru-RU" dirty="0" smtClean="0"/>
              <a:t>Геноцид</a:t>
            </a:r>
          </a:p>
          <a:p>
            <a:r>
              <a:rPr lang="ru-RU" dirty="0" smtClean="0"/>
              <a:t>Плотность населения</a:t>
            </a:r>
          </a:p>
          <a:p>
            <a:r>
              <a:rPr lang="ru-RU" dirty="0" smtClean="0"/>
              <a:t>Урбанизация</a:t>
            </a:r>
          </a:p>
          <a:p>
            <a:r>
              <a:rPr lang="ru-RU" dirty="0" smtClean="0"/>
              <a:t>Агломерация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1) Численность населения Африки: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Приблизительно 1 миллиард на 2010 год;</a:t>
            </a:r>
          </a:p>
          <a:p>
            <a:endParaRPr lang="ru-RU" dirty="0" smtClean="0"/>
          </a:p>
          <a:p>
            <a:r>
              <a:rPr lang="ru-RU" dirty="0" smtClean="0"/>
              <a:t>1,216 миллиарда (2016 г.)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2) Тип воспроизводства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Традиционный тип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		Чем он обусловлен?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Африки характеризуются очень высокими темпами (более 3% в год) воспроизводства. По этому показателю Африка опережает все другие регионы мира. В первую очередь это определяется высокой рождаемостью. </a:t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анаР\Desktop\8888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89595" cy="6367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3) Естественный прирост населения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ЕП = ?</a:t>
            </a:r>
          </a:p>
          <a:p>
            <a:r>
              <a:rPr lang="ru-RU" dirty="0" smtClean="0"/>
              <a:t>ЕП = Р-С, где</a:t>
            </a:r>
          </a:p>
          <a:p>
            <a:r>
              <a:rPr lang="ru-RU" dirty="0" smtClean="0"/>
              <a:t>Р- рождаемость</a:t>
            </a:r>
          </a:p>
          <a:p>
            <a:r>
              <a:rPr lang="ru-RU" dirty="0" smtClean="0"/>
              <a:t>С – смертность.</a:t>
            </a:r>
          </a:p>
          <a:p>
            <a:endParaRPr lang="ru-RU" dirty="0" smtClean="0"/>
          </a:p>
          <a:p>
            <a:r>
              <a:rPr lang="ru-RU" dirty="0" smtClean="0"/>
              <a:t>Таблица 13 в «приложениях»</a:t>
            </a:r>
          </a:p>
          <a:p>
            <a:pPr>
              <a:buNone/>
            </a:pPr>
            <a:r>
              <a:rPr lang="ru-RU" dirty="0" err="1" smtClean="0"/>
              <a:t>Стр</a:t>
            </a:r>
            <a:r>
              <a:rPr lang="ru-RU" dirty="0" smtClean="0"/>
              <a:t> 407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4) Качество населения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1/3 взрослого населения безграмотна;</a:t>
            </a:r>
          </a:p>
          <a:p>
            <a:r>
              <a:rPr lang="ru-RU" dirty="0" smtClean="0"/>
              <a:t>Низкий уровень жизни;</a:t>
            </a:r>
          </a:p>
          <a:p>
            <a:r>
              <a:rPr lang="ru-RU" dirty="0" smtClean="0"/>
              <a:t>Средняя продолжительность жизни – 55 лет</a:t>
            </a:r>
          </a:p>
          <a:p>
            <a:r>
              <a:rPr lang="ru-RU" dirty="0" smtClean="0"/>
              <a:t>За последние 50 лет возросла средняя продолжительность жизни — с 39 до 55 лет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КанаР\Desktop\9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182024" cy="5449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домашнего задания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Выполнить задания на  странице -13- в контурной карте:</a:t>
            </a:r>
          </a:p>
          <a:p>
            <a:r>
              <a:rPr lang="ru-RU" sz="2000" dirty="0" smtClean="0"/>
              <a:t>1) Обозначить и подписать крайние точки Африки.</a:t>
            </a:r>
          </a:p>
          <a:p>
            <a:r>
              <a:rPr lang="ru-RU" sz="2000" dirty="0" smtClean="0"/>
              <a:t>2) Подписать названия и столицы двух-трех стран, расположенных:</a:t>
            </a:r>
          </a:p>
          <a:p>
            <a:pPr lvl="1"/>
            <a:r>
              <a:rPr lang="ru-RU" sz="1800" dirty="0" smtClean="0"/>
              <a:t>А) в Северной,</a:t>
            </a:r>
          </a:p>
          <a:p>
            <a:pPr lvl="1"/>
            <a:r>
              <a:rPr lang="ru-RU" sz="1800" dirty="0" smtClean="0"/>
              <a:t>Б) в Южной,</a:t>
            </a:r>
          </a:p>
          <a:p>
            <a:pPr lvl="1"/>
            <a:r>
              <a:rPr lang="ru-RU" sz="1800" dirty="0" smtClean="0"/>
              <a:t>В) </a:t>
            </a:r>
            <a:r>
              <a:rPr lang="ru-RU" sz="1800" dirty="0" err="1" smtClean="0"/>
              <a:t>в</a:t>
            </a:r>
            <a:r>
              <a:rPr lang="ru-RU" sz="1800" dirty="0" smtClean="0"/>
              <a:t> Западной,</a:t>
            </a:r>
          </a:p>
          <a:p>
            <a:pPr lvl="1"/>
            <a:r>
              <a:rPr lang="ru-RU" sz="1800" dirty="0" smtClean="0"/>
              <a:t>Г) в Восточной Африке.</a:t>
            </a:r>
          </a:p>
          <a:p>
            <a:pPr lvl="1"/>
            <a:endParaRPr lang="ru-RU" sz="1800" dirty="0" smtClean="0"/>
          </a:p>
          <a:p>
            <a:pPr lvl="1">
              <a:buNone/>
            </a:pPr>
            <a:r>
              <a:rPr lang="ru-RU" sz="1800" b="1" dirty="0" smtClean="0"/>
              <a:t>На  выполнение: 5-7 минут</a:t>
            </a:r>
          </a:p>
          <a:p>
            <a:pPr lvl="1">
              <a:buNone/>
            </a:pPr>
            <a:endParaRPr lang="ru-RU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5) Этнический состав населения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hlinkClick r:id="rId2" tooltip="Население"/>
              </a:rPr>
              <a:t>Население</a:t>
            </a:r>
            <a:r>
              <a:rPr lang="ru-RU" sz="2000" dirty="0" smtClean="0"/>
              <a:t> состоит в основном из представителей двух рас: </a:t>
            </a:r>
            <a:r>
              <a:rPr lang="ru-RU" sz="2000" dirty="0" smtClean="0">
                <a:hlinkClick r:id="rId3" tooltip="Негроидная раса"/>
              </a:rPr>
              <a:t>негроидной</a:t>
            </a:r>
            <a:r>
              <a:rPr lang="ru-RU" sz="2000" dirty="0" smtClean="0"/>
              <a:t> южнее Сахары, и </a:t>
            </a:r>
            <a:r>
              <a:rPr lang="ru-RU" sz="2000" dirty="0" smtClean="0">
                <a:hlinkClick r:id="rId4" tooltip="Европеоидная раса"/>
              </a:rPr>
              <a:t>европеоидной</a:t>
            </a:r>
            <a:r>
              <a:rPr lang="ru-RU" sz="2000" dirty="0" smtClean="0"/>
              <a:t> в северной Африке (</a:t>
            </a:r>
            <a:r>
              <a:rPr lang="ru-RU" sz="2000" dirty="0" smtClean="0">
                <a:hlinkClick r:id="rId5" tooltip="Арабы"/>
              </a:rPr>
              <a:t>арабы</a:t>
            </a:r>
            <a:r>
              <a:rPr lang="ru-RU" sz="2000" dirty="0" smtClean="0"/>
              <a:t>) и </a:t>
            </a:r>
            <a:r>
              <a:rPr lang="ru-RU" sz="2000" dirty="0" smtClean="0">
                <a:hlinkClick r:id="rId6" tooltip="ЮАР"/>
              </a:rPr>
              <a:t>ЮАР</a:t>
            </a:r>
            <a:r>
              <a:rPr lang="ru-RU" sz="2000" dirty="0" smtClean="0"/>
              <a:t> (</a:t>
            </a:r>
            <a:r>
              <a:rPr lang="ru-RU" sz="2000" dirty="0" smtClean="0">
                <a:hlinkClick r:id="rId7" tooltip="Буры"/>
              </a:rPr>
              <a:t>буры</a:t>
            </a:r>
            <a:r>
              <a:rPr lang="ru-RU" sz="2000" dirty="0" smtClean="0"/>
              <a:t> и </a:t>
            </a:r>
            <a:r>
              <a:rPr lang="ru-RU" sz="2000" dirty="0" err="1" smtClean="0">
                <a:hlinkClick r:id="rId8" tooltip="Англоюжноафриканцы"/>
              </a:rPr>
              <a:t>англоюжноафриканцы</a:t>
            </a:r>
            <a:r>
              <a:rPr lang="ru-RU" sz="2000" dirty="0" smtClean="0"/>
              <a:t>). Наиболее многочисленным народом являются арабы Северной Африки.</a:t>
            </a:r>
          </a:p>
          <a:p>
            <a:r>
              <a:rPr lang="ru-RU" sz="2000" dirty="0" smtClean="0"/>
              <a:t>Ученые этнографы выделяют на континенте 300-500 этносов.</a:t>
            </a:r>
          </a:p>
          <a:p>
            <a:r>
              <a:rPr lang="ru-RU" sz="2000" dirty="0" smtClean="0"/>
              <a:t>Как и зарубежная Азия, Африка – регион распространения многочисленных этнических, а точнее, этнополитических конфликтов.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Геноцид – Истребление целых групп населения по расовым, национальным, этническим или религиозным признакам. 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Арабы </a:t>
            </a:r>
            <a:endParaRPr lang="ru-RU" dirty="0"/>
          </a:p>
        </p:txBody>
      </p:sp>
      <p:pic>
        <p:nvPicPr>
          <p:cNvPr id="11266" name="Picture 2" descr="C:\Users\КанаР\Desktop\араб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152456" cy="4939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Буры во время англо-бурской войны</a:t>
            </a:r>
            <a:endParaRPr lang="ru-RU" sz="2800" dirty="0"/>
          </a:p>
        </p:txBody>
      </p:sp>
      <p:pic>
        <p:nvPicPr>
          <p:cNvPr id="12290" name="Picture 2" descr="C:\Users\КанаР\Desktop\Afrikaner_Commandos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12776"/>
            <a:ext cx="3888432" cy="5081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6) Миграции населения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 беженцы</a:t>
            </a:r>
          </a:p>
          <a:p>
            <a:r>
              <a:rPr lang="ru-RU" dirty="0" smtClean="0"/>
              <a:t>2) эмиграция в надежде на лучшую жизнь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7) Размещение и средняя плотность населения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Средняя плотность населения Африки – 30 чел/кв.км</a:t>
            </a:r>
          </a:p>
          <a:p>
            <a:r>
              <a:rPr lang="ru-RU" dirty="0" smtClean="0"/>
              <a:t>Размещение населения крайне неравномерное. Почему?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КанаР\Desktop\67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0648"/>
            <a:ext cx="6012426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8) Уровень урбанизации.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Урбанизация населения Африки характеризуется самым низким в мире уровнем и самыми высокими темпами. По доле городского населения (около 30%) Африка значительно уступает другим регионам.</a:t>
            </a:r>
          </a:p>
          <a:p>
            <a:r>
              <a:rPr lang="ru-RU" sz="1800" dirty="0" smtClean="0"/>
              <a:t>Городов миллионеров в Африке – 24.</a:t>
            </a:r>
          </a:p>
          <a:p>
            <a:r>
              <a:rPr lang="ru-RU" sz="1800" dirty="0" smtClean="0"/>
              <a:t>Самые Крупные города – Каир и Лагос.</a:t>
            </a:r>
          </a:p>
          <a:p>
            <a:r>
              <a:rPr lang="ru-RU" dirty="0" smtClean="0"/>
              <a:t>2/3 населения проживает в сельских нас. Пунктах.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Ярким примером урбанизации «по-африкански» является город Лагос в Нигерии. Этот город долгое время был столицей государства. В 1950 году его население составляло 300 </a:t>
            </a:r>
            <a:r>
              <a:rPr lang="ru-RU" dirty="0" err="1" smtClean="0"/>
              <a:t>тыс</a:t>
            </a:r>
            <a:r>
              <a:rPr lang="ru-RU" dirty="0" smtClean="0"/>
              <a:t> чел, а ныне – 12,5 млн. Условия жизни в этом перенаселенном городе настолько неблагоприятны, что в 1992 году столица была перенесена в </a:t>
            </a:r>
            <a:r>
              <a:rPr lang="ru-RU" dirty="0" err="1" smtClean="0"/>
              <a:t>Абуджу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Город Каир – столица Египта.</a:t>
            </a:r>
            <a:br>
              <a:rPr lang="ru-RU" sz="2000" dirty="0" smtClean="0"/>
            </a:br>
            <a:r>
              <a:rPr lang="ru-RU" sz="2000" dirty="0" smtClean="0"/>
              <a:t>Население – около 17 </a:t>
            </a:r>
            <a:r>
              <a:rPr lang="ru-RU" sz="2000" dirty="0" err="1" smtClean="0"/>
              <a:t>млн</a:t>
            </a:r>
            <a:r>
              <a:rPr lang="ru-RU" sz="2000" dirty="0" smtClean="0"/>
              <a:t> человек.</a:t>
            </a:r>
            <a:endParaRPr lang="ru-RU" sz="2000" dirty="0"/>
          </a:p>
        </p:txBody>
      </p:sp>
      <p:pic>
        <p:nvPicPr>
          <p:cNvPr id="17410" name="Picture 2" descr="C:\Users\КанаР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6984776" cy="5124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066800"/>
          </a:xfrm>
        </p:spPr>
        <p:txBody>
          <a:bodyPr/>
          <a:lstStyle/>
          <a:p>
            <a:r>
              <a:rPr lang="ru-RU" dirty="0" smtClean="0"/>
              <a:t>Лагос. Остров Виктория.</a:t>
            </a:r>
            <a:endParaRPr lang="ru-RU" dirty="0"/>
          </a:p>
        </p:txBody>
      </p:sp>
      <p:pic>
        <p:nvPicPr>
          <p:cNvPr id="15362" name="Picture 2" descr="C:\Users\КанаР\Desktop\33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266536" cy="4503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 урока: «Население Африки»</a:t>
            </a:r>
            <a:endParaRPr lang="ru-RU" dirty="0"/>
          </a:p>
        </p:txBody>
      </p:sp>
      <p:pic>
        <p:nvPicPr>
          <p:cNvPr id="1026" name="Picture 2" descr="C:\Users\КанаР\Desktop\67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7551" y="2249488"/>
            <a:ext cx="4028898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66800"/>
          </a:xfrm>
        </p:spPr>
        <p:txBody>
          <a:bodyPr/>
          <a:lstStyle/>
          <a:p>
            <a:pPr algn="ctr"/>
            <a:r>
              <a:rPr lang="ru-RU" sz="1800" dirty="0" smtClean="0"/>
              <a:t>Лагос</a:t>
            </a:r>
            <a:endParaRPr lang="ru-RU" sz="1800" dirty="0"/>
          </a:p>
        </p:txBody>
      </p:sp>
      <p:pic>
        <p:nvPicPr>
          <p:cNvPr id="14338" name="Picture 2" descr="C:\Users\КанаР\Desktop\Лаго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7081398" cy="5665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Рынок </a:t>
            </a:r>
            <a:r>
              <a:rPr lang="ru-RU" sz="2400" dirty="0" err="1" smtClean="0"/>
              <a:t>Ошоди</a:t>
            </a:r>
            <a:r>
              <a:rPr lang="ru-RU" sz="2400" dirty="0" smtClean="0"/>
              <a:t>. Город Лагос</a:t>
            </a:r>
            <a:endParaRPr lang="ru-RU" sz="2400" dirty="0"/>
          </a:p>
        </p:txBody>
      </p:sp>
      <p:pic>
        <p:nvPicPr>
          <p:cNvPr id="16386" name="Picture 2" descr="C:\Users\КанаР\Desktop\Рынок-Ошод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110314" cy="5401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Закрепление материала: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Выполнить задание №3</a:t>
            </a:r>
          </a:p>
          <a:p>
            <a:pPr>
              <a:buNone/>
            </a:pPr>
            <a:r>
              <a:rPr lang="ru-RU" dirty="0" smtClean="0"/>
              <a:t> в к/</a:t>
            </a:r>
            <a:r>
              <a:rPr lang="ru-RU" dirty="0" err="1" smtClean="0"/>
              <a:t>к</a:t>
            </a:r>
            <a:r>
              <a:rPr lang="ru-RU" dirty="0" smtClean="0"/>
              <a:t> на </a:t>
            </a:r>
            <a:r>
              <a:rPr lang="ru-RU" dirty="0" err="1" smtClean="0"/>
              <a:t>стр</a:t>
            </a:r>
            <a:r>
              <a:rPr lang="ru-RU" dirty="0" smtClean="0"/>
              <a:t> </a:t>
            </a:r>
            <a:r>
              <a:rPr lang="ru-RU" dirty="0" smtClean="0"/>
              <a:t>13</a:t>
            </a:r>
          </a:p>
          <a:p>
            <a:pPr>
              <a:buNone/>
            </a:pPr>
            <a:endParaRPr lang="ru-RU" dirty="0" smtClean="0"/>
          </a:p>
          <a:p>
            <a:r>
              <a:rPr lang="ru-RU" sz="1700" dirty="0" smtClean="0"/>
              <a:t>1) </a:t>
            </a:r>
            <a:r>
              <a:rPr lang="ru-RU" sz="1700" dirty="0" smtClean="0"/>
              <a:t>Какова Численность населения Африки?;</a:t>
            </a:r>
            <a:endParaRPr lang="ru-RU" sz="1700" dirty="0" smtClean="0"/>
          </a:p>
          <a:p>
            <a:r>
              <a:rPr lang="ru-RU" sz="1700" dirty="0" smtClean="0"/>
              <a:t>2) </a:t>
            </a:r>
            <a:r>
              <a:rPr lang="ru-RU" sz="1700" dirty="0" smtClean="0"/>
              <a:t>Какой тип Тип воспроизводства наблюдается? ;</a:t>
            </a:r>
            <a:endParaRPr lang="ru-RU" sz="1700" dirty="0" smtClean="0"/>
          </a:p>
          <a:p>
            <a:r>
              <a:rPr lang="ru-RU" sz="1700" dirty="0" smtClean="0"/>
              <a:t>3) </a:t>
            </a:r>
            <a:r>
              <a:rPr lang="ru-RU" sz="1700" dirty="0" smtClean="0"/>
              <a:t>Каков Естественный </a:t>
            </a:r>
            <a:r>
              <a:rPr lang="ru-RU" sz="1700" dirty="0" smtClean="0"/>
              <a:t>прирост </a:t>
            </a:r>
            <a:r>
              <a:rPr lang="ru-RU" sz="1700" dirty="0" smtClean="0"/>
              <a:t>населения Африки;</a:t>
            </a:r>
            <a:endParaRPr lang="ru-RU" sz="1700" dirty="0" smtClean="0"/>
          </a:p>
          <a:p>
            <a:r>
              <a:rPr lang="ru-RU" sz="1700" dirty="0" smtClean="0"/>
              <a:t>4) </a:t>
            </a:r>
            <a:r>
              <a:rPr lang="ru-RU" sz="1700" dirty="0" smtClean="0"/>
              <a:t>Что можно сказать о средней продолжительности жизни населения?;</a:t>
            </a:r>
            <a:endParaRPr lang="ru-RU" sz="1700" dirty="0" smtClean="0"/>
          </a:p>
          <a:p>
            <a:r>
              <a:rPr lang="ru-RU" sz="1700" dirty="0" smtClean="0"/>
              <a:t>5) </a:t>
            </a:r>
            <a:r>
              <a:rPr lang="ru-RU" sz="1700" dirty="0" smtClean="0"/>
              <a:t>Каков Этнический состав Африки?;</a:t>
            </a:r>
            <a:endParaRPr lang="ru-RU" sz="1700" dirty="0" smtClean="0"/>
          </a:p>
          <a:p>
            <a:r>
              <a:rPr lang="ru-RU" sz="1700" dirty="0" smtClean="0"/>
              <a:t>7) </a:t>
            </a:r>
            <a:r>
              <a:rPr lang="ru-RU" sz="1700" dirty="0" smtClean="0"/>
              <a:t>Каковы особенности размещения </a:t>
            </a:r>
            <a:r>
              <a:rPr lang="ru-RU" sz="1700" dirty="0" smtClean="0"/>
              <a:t>и </a:t>
            </a:r>
            <a:r>
              <a:rPr lang="ru-RU" sz="1700" dirty="0" smtClean="0"/>
              <a:t>средней плотности населения?;</a:t>
            </a:r>
            <a:endParaRPr lang="ru-RU" sz="1700" dirty="0" smtClean="0"/>
          </a:p>
          <a:p>
            <a:r>
              <a:rPr lang="ru-RU" sz="1700" dirty="0" smtClean="0"/>
              <a:t>8) Уровень </a:t>
            </a:r>
            <a:r>
              <a:rPr lang="ru-RU" sz="1700" dirty="0" smtClean="0"/>
              <a:t>урбанизации Африканских городов?.</a:t>
            </a:r>
            <a:endParaRPr lang="ru-RU" sz="17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Стр. 287-291. </a:t>
            </a:r>
          </a:p>
          <a:p>
            <a:r>
              <a:rPr lang="ru-RU" dirty="0" smtClean="0"/>
              <a:t>Подготовить сообщение о каком-либо Африканском этносе.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анаР\Desktop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836712"/>
            <a:ext cx="4248472" cy="5737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наР\Desktop\3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7984246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анаР\Desktop\33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391619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анаР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88865" cy="4374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анаР\Desktop\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6984776" cy="5509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анаР\Desktop\333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531062" cy="52330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166</TotalTime>
  <Words>547</Words>
  <Application>Microsoft Office PowerPoint</Application>
  <PresentationFormat>Экран (4:3)</PresentationFormat>
  <Paragraphs>102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Городская</vt:lpstr>
      <vt:lpstr>Население Африки</vt:lpstr>
      <vt:lpstr>Проверка домашнего задания</vt:lpstr>
      <vt:lpstr>Тема урока: «Население Африки»</vt:lpstr>
      <vt:lpstr>Слайд 4</vt:lpstr>
      <vt:lpstr>Слайд 5</vt:lpstr>
      <vt:lpstr>Слайд 6</vt:lpstr>
      <vt:lpstr>Слайд 7</vt:lpstr>
      <vt:lpstr>Слайд 8</vt:lpstr>
      <vt:lpstr>Слайд 9</vt:lpstr>
      <vt:lpstr>Цели Урока:</vt:lpstr>
      <vt:lpstr>Вспомните, какие особенности населения региона нужно проанализировать, чтобы создать целостное представление о населении Африки?</vt:lpstr>
      <vt:lpstr>Предполагаемый План урока:</vt:lpstr>
      <vt:lpstr>Основные понятия:</vt:lpstr>
      <vt:lpstr>1) Численность населения Африки:</vt:lpstr>
      <vt:lpstr>2) Тип воспроизводства</vt:lpstr>
      <vt:lpstr>Слайд 16</vt:lpstr>
      <vt:lpstr>3) Естественный прирост населения</vt:lpstr>
      <vt:lpstr>4) Качество населения</vt:lpstr>
      <vt:lpstr>Слайд 19</vt:lpstr>
      <vt:lpstr>5) Этнический состав населения</vt:lpstr>
      <vt:lpstr>Арабы </vt:lpstr>
      <vt:lpstr>Буры во время англо-бурской войны</vt:lpstr>
      <vt:lpstr>6) Миграции населения</vt:lpstr>
      <vt:lpstr>7) Размещение и средняя плотность населения</vt:lpstr>
      <vt:lpstr>Слайд 25</vt:lpstr>
      <vt:lpstr>8) Уровень урбанизации.</vt:lpstr>
      <vt:lpstr>Слайд 27</vt:lpstr>
      <vt:lpstr>Город Каир – столица Египта. Население – около 17 млн человек.</vt:lpstr>
      <vt:lpstr>Лагос. Остров Виктория.</vt:lpstr>
      <vt:lpstr>Лагос</vt:lpstr>
      <vt:lpstr>Рынок Ошоди. Город Лагос</vt:lpstr>
      <vt:lpstr>Закрепление материала: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Население Африки</dc:title>
  <dc:creator>КанаР</dc:creator>
  <cp:lastModifiedBy>КанаР</cp:lastModifiedBy>
  <cp:revision>20</cp:revision>
  <dcterms:created xsi:type="dcterms:W3CDTF">2018-02-06T19:30:39Z</dcterms:created>
  <dcterms:modified xsi:type="dcterms:W3CDTF">2018-02-07T04:27:09Z</dcterms:modified>
</cp:coreProperties>
</file>