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60" r:id="rId3"/>
    <p:sldId id="257" r:id="rId4"/>
    <p:sldId id="265" r:id="rId5"/>
    <p:sldId id="286" r:id="rId6"/>
    <p:sldId id="261" r:id="rId7"/>
    <p:sldId id="262" r:id="rId8"/>
    <p:sldId id="264" r:id="rId9"/>
    <p:sldId id="269" r:id="rId10"/>
    <p:sldId id="268" r:id="rId11"/>
    <p:sldId id="267" r:id="rId12"/>
    <p:sldId id="270" r:id="rId13"/>
    <p:sldId id="271" r:id="rId14"/>
    <p:sldId id="277" r:id="rId15"/>
    <p:sldId id="276" r:id="rId16"/>
    <p:sldId id="275" r:id="rId17"/>
    <p:sldId id="263" r:id="rId18"/>
    <p:sldId id="274" r:id="rId19"/>
    <p:sldId id="278" r:id="rId20"/>
    <p:sldId id="279" r:id="rId21"/>
    <p:sldId id="283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706" autoAdjust="0"/>
    <p:restoredTop sz="94660"/>
  </p:normalViewPr>
  <p:slideViewPr>
    <p:cSldViewPr>
      <p:cViewPr varScale="1">
        <p:scale>
          <a:sx n="110" d="100"/>
          <a:sy n="110" d="100"/>
        </p:scale>
        <p:origin x="-59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6308-E03C-4B07-B51C-39890A362C4B}" type="datetimeFigureOut">
              <a:rPr lang="ru-RU" smtClean="0"/>
              <a:pPr/>
              <a:t>17.02.2002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3B70-C298-42C4-A44A-8055243A1E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6308-E03C-4B07-B51C-39890A362C4B}" type="datetimeFigureOut">
              <a:rPr lang="ru-RU" smtClean="0"/>
              <a:pPr/>
              <a:t>17.02.2002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3B70-C298-42C4-A44A-8055243A1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6308-E03C-4B07-B51C-39890A362C4B}" type="datetimeFigureOut">
              <a:rPr lang="ru-RU" smtClean="0"/>
              <a:pPr/>
              <a:t>17.02.2002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3B70-C298-42C4-A44A-8055243A1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6308-E03C-4B07-B51C-39890A362C4B}" type="datetimeFigureOut">
              <a:rPr lang="ru-RU" smtClean="0"/>
              <a:pPr/>
              <a:t>17.02.2002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3B70-C298-42C4-A44A-8055243A1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6308-E03C-4B07-B51C-39890A362C4B}" type="datetimeFigureOut">
              <a:rPr lang="ru-RU" smtClean="0"/>
              <a:pPr/>
              <a:t>17.02.2002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1213B70-C298-42C4-A44A-8055243A1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6308-E03C-4B07-B51C-39890A362C4B}" type="datetimeFigureOut">
              <a:rPr lang="ru-RU" smtClean="0"/>
              <a:pPr/>
              <a:t>17.02.2002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3B70-C298-42C4-A44A-8055243A1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6308-E03C-4B07-B51C-39890A362C4B}" type="datetimeFigureOut">
              <a:rPr lang="ru-RU" smtClean="0"/>
              <a:pPr/>
              <a:t>17.02.2002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3B70-C298-42C4-A44A-8055243A1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6308-E03C-4B07-B51C-39890A362C4B}" type="datetimeFigureOut">
              <a:rPr lang="ru-RU" smtClean="0"/>
              <a:pPr/>
              <a:t>17.02.2002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3B70-C298-42C4-A44A-8055243A1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6308-E03C-4B07-B51C-39890A362C4B}" type="datetimeFigureOut">
              <a:rPr lang="ru-RU" smtClean="0"/>
              <a:pPr/>
              <a:t>17.02.2002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3B70-C298-42C4-A44A-8055243A1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6308-E03C-4B07-B51C-39890A362C4B}" type="datetimeFigureOut">
              <a:rPr lang="ru-RU" smtClean="0"/>
              <a:pPr/>
              <a:t>17.02.2002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3B70-C298-42C4-A44A-8055243A1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6308-E03C-4B07-B51C-39890A362C4B}" type="datetimeFigureOut">
              <a:rPr lang="ru-RU" smtClean="0"/>
              <a:pPr/>
              <a:t>17.02.2002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3B70-C298-42C4-A44A-8055243A1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9A6308-E03C-4B07-B51C-39890A362C4B}" type="datetimeFigureOut">
              <a:rPr lang="ru-RU" smtClean="0"/>
              <a:pPr/>
              <a:t>17.02.2002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213B70-C298-42C4-A44A-8055243A1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>
                <a:latin typeface="+mn-lt"/>
              </a:rPr>
              <a:t>Ж</a:t>
            </a:r>
            <a:r>
              <a:rPr lang="ru-RU" dirty="0" smtClean="0">
                <a:latin typeface="+mn-lt"/>
              </a:rPr>
              <a:t>ИЗНЬ, ОТДАННАЯ НЕБУ</a:t>
            </a: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581128"/>
            <a:ext cx="4896544" cy="12961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Подготовила: Кузнецова О.Н.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en-US" dirty="0" smtClean="0"/>
              <a:t>I</a:t>
            </a:r>
            <a:r>
              <a:rPr lang="ru-RU" dirty="0" smtClean="0"/>
              <a:t> категория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Xw6SqCWI08.jpg"/>
          <p:cNvPicPr>
            <a:picLocks noChangeAspect="1"/>
          </p:cNvPicPr>
          <p:nvPr/>
        </p:nvPicPr>
        <p:blipFill>
          <a:blip r:embed="rId2" cstate="print">
            <a:lum bright="30000" contrast="-30000"/>
          </a:blip>
          <a:srcRect l="5469" t="2807"/>
          <a:stretch>
            <a:fillRect/>
          </a:stretch>
        </p:blipFill>
        <p:spPr>
          <a:xfrm>
            <a:off x="-4132" y="0"/>
            <a:ext cx="9148132" cy="6858000"/>
          </a:xfrm>
          <a:prstGeom prst="rect">
            <a:avLst/>
          </a:prstGeom>
        </p:spPr>
      </p:pic>
      <p:pic>
        <p:nvPicPr>
          <p:cNvPr id="3" name="Рисунок 2" descr="image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0"/>
            <a:ext cx="4214810" cy="51526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 descr="h_KjJDBWUGq0OdLyz46EgHf8ZYsueF1t7v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0"/>
            <a:ext cx="5500694" cy="470732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0" y="454967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За проявленную храбрость и героизм в борьбе с немецко-фашистскими захватчиками, за успешное проведение многочисленных боевых вылетов, за сбитые им лично 30 самолётов противника разных типов, за 19 самолётов врага сбитых в групповых боях </a:t>
            </a:r>
            <a:r>
              <a:rPr lang="ru-RU" sz="2400" dirty="0" err="1" smtClean="0">
                <a:solidFill>
                  <a:schemeClr val="bg1"/>
                </a:solidFill>
                <a:latin typeface="Bookman Old Style" pitchFamily="18" charset="0"/>
              </a:rPr>
              <a:t>Амет-хан</a:t>
            </a: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 Султан удостоен звания дважды героя Советского союза.</a:t>
            </a: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Xw6SqCWI08.jpg"/>
          <p:cNvPicPr>
            <a:picLocks noChangeAspect="1"/>
          </p:cNvPicPr>
          <p:nvPr/>
        </p:nvPicPr>
        <p:blipFill>
          <a:blip r:embed="rId2" cstate="print">
            <a:lum bright="30000" contrast="-30000"/>
          </a:blip>
          <a:srcRect l="5469" t="2807"/>
          <a:stretch>
            <a:fillRect/>
          </a:stretch>
        </p:blipFill>
        <p:spPr>
          <a:xfrm>
            <a:off x="-4132" y="0"/>
            <a:ext cx="9148132" cy="6858000"/>
          </a:xfrm>
          <a:prstGeom prst="rect">
            <a:avLst/>
          </a:prstGeom>
        </p:spPr>
      </p:pic>
      <p:pic>
        <p:nvPicPr>
          <p:cNvPr id="3" name="Рисунок 2" descr="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214554"/>
            <a:ext cx="4422912" cy="23657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Рисунок 3" descr="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7680" y="4500570"/>
            <a:ext cx="4416320" cy="235743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0438"/>
            <a:ext cx="4548490" cy="27860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 descr="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464" y="0"/>
            <a:ext cx="5143536" cy="24401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 descr="07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3786182" cy="35303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Xw6SqCWI08.jpg"/>
          <p:cNvPicPr>
            <a:picLocks noChangeAspect="1"/>
          </p:cNvPicPr>
          <p:nvPr/>
        </p:nvPicPr>
        <p:blipFill>
          <a:blip r:embed="rId2" cstate="print">
            <a:lum bright="30000" contrast="-30000"/>
          </a:blip>
          <a:srcRect l="5469" t="2807"/>
          <a:stretch>
            <a:fillRect/>
          </a:stretch>
        </p:blipFill>
        <p:spPr>
          <a:xfrm>
            <a:off x="-4132" y="0"/>
            <a:ext cx="914813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ookman Old Style" pitchFamily="18" charset="0"/>
              </a:rPr>
              <a:t>После войны фронтовик поступает в </a:t>
            </a:r>
            <a:r>
              <a:rPr lang="ru-RU" sz="3200" dirty="0" err="1" smtClean="0">
                <a:solidFill>
                  <a:schemeClr val="bg1"/>
                </a:solidFill>
                <a:latin typeface="Bookman Old Style" pitchFamily="18" charset="0"/>
              </a:rPr>
              <a:t>воено</a:t>
            </a:r>
            <a:r>
              <a:rPr lang="ru-RU" sz="3200" dirty="0" smtClean="0">
                <a:solidFill>
                  <a:schemeClr val="bg1"/>
                </a:solidFill>
                <a:latin typeface="Bookman Old Style" pitchFamily="18" charset="0"/>
              </a:rPr>
              <a:t> - воздушную академию, но 7 классов средней школы не хватает, чтобы учится. Вскоре он бросает академию. Специальности кроме лётной у него нет, высшего образования тоже нет. За плечами только война. В графе национальность он пишет Крымский Татарин. Судьба Крымского Татарина, впрочем как и других репрессированных народов СССР тяжела. В отчаянии </a:t>
            </a:r>
            <a:r>
              <a:rPr lang="ru-RU" sz="3200" dirty="0" err="1" smtClean="0">
                <a:solidFill>
                  <a:schemeClr val="bg1"/>
                </a:solidFill>
                <a:latin typeface="Bookman Old Style" pitchFamily="18" charset="0"/>
              </a:rPr>
              <a:t>Амет-хан</a:t>
            </a:r>
            <a:r>
              <a:rPr lang="ru-RU" sz="3200" dirty="0" smtClean="0">
                <a:solidFill>
                  <a:schemeClr val="bg1"/>
                </a:solidFill>
                <a:latin typeface="Bookman Old Style" pitchFamily="18" charset="0"/>
              </a:rPr>
              <a:t> Султан добивается личной встречи со Сталиным.</a:t>
            </a:r>
            <a:endParaRPr lang="en-US" sz="32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ru-RU" sz="320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Xw6SqCWI08.jpg"/>
          <p:cNvPicPr>
            <a:picLocks noChangeAspect="1"/>
          </p:cNvPicPr>
          <p:nvPr/>
        </p:nvPicPr>
        <p:blipFill>
          <a:blip r:embed="rId2" cstate="print">
            <a:lum bright="30000" contrast="-30000"/>
          </a:blip>
          <a:srcRect l="5469" t="2807"/>
          <a:stretch>
            <a:fillRect/>
          </a:stretch>
        </p:blipFill>
        <p:spPr>
          <a:xfrm>
            <a:off x="-4132" y="0"/>
            <a:ext cx="914813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642918"/>
            <a:ext cx="8286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В одном из полётов </a:t>
            </a:r>
            <a:r>
              <a:rPr lang="ru-RU" sz="2800" dirty="0" err="1" smtClean="0">
                <a:solidFill>
                  <a:schemeClr val="bg1"/>
                </a:solidFill>
                <a:latin typeface="Bookman Old Style" pitchFamily="18" charset="0"/>
              </a:rPr>
              <a:t>Амет-хан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 не собирался отцепляться, не запускал двигатель, но тут почувствовал ,что он отцепился. Где-то что-то замкнуло и он с незапущенным двигателем стал падать. </a:t>
            </a:r>
          </a:p>
          <a:p>
            <a:endParaRPr lang="ru-RU" sz="28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Самолёт камнем летит вниз.  Перед лётчиком выбор катапультироваться или спасти машину. Лётчик-испытатель принимает решение остаться в кабине. Уже перед самой землёй он всё же запускает двигатель и совершает удачную посадку.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Xw6SqCWI08.jpg"/>
          <p:cNvPicPr>
            <a:picLocks noChangeAspect="1"/>
          </p:cNvPicPr>
          <p:nvPr/>
        </p:nvPicPr>
        <p:blipFill>
          <a:blip r:embed="rId2" cstate="print">
            <a:lum bright="30000" contrast="-30000"/>
          </a:blip>
          <a:srcRect l="5469" t="2807"/>
          <a:stretch>
            <a:fillRect/>
          </a:stretch>
        </p:blipFill>
        <p:spPr>
          <a:xfrm>
            <a:off x="-4132" y="0"/>
            <a:ext cx="9148132" cy="6858000"/>
          </a:xfrm>
          <a:prstGeom prst="rect">
            <a:avLst/>
          </a:prstGeom>
        </p:spPr>
      </p:pic>
      <p:pic>
        <p:nvPicPr>
          <p:cNvPr id="3" name="Рисунок 2" descr="2013-05-17-19-43-45-69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14412" y="0"/>
            <a:ext cx="9652025" cy="542926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0" y="521495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Авторитет </a:t>
            </a:r>
            <a:r>
              <a:rPr lang="ru-RU" sz="2800" dirty="0" err="1" smtClean="0">
                <a:solidFill>
                  <a:schemeClr val="bg1"/>
                </a:solidFill>
                <a:latin typeface="Bookman Old Style" pitchFamily="18" charset="0"/>
              </a:rPr>
              <a:t>Амет-хана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 Султана непререкаем. Его любят и уважают все. Лётчики и конструкторы прислушиваются к его мнению.</a:t>
            </a:r>
            <a:endParaRPr lang="ru-RU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Xw6SqCWI08.jpg"/>
          <p:cNvPicPr>
            <a:picLocks noChangeAspect="1"/>
          </p:cNvPicPr>
          <p:nvPr/>
        </p:nvPicPr>
        <p:blipFill>
          <a:blip r:embed="rId2" cstate="print">
            <a:lum bright="30000" contrast="-30000"/>
          </a:blip>
          <a:srcRect l="5469" t="2807"/>
          <a:stretch>
            <a:fillRect/>
          </a:stretch>
        </p:blipFill>
        <p:spPr>
          <a:xfrm>
            <a:off x="-4132" y="0"/>
            <a:ext cx="9148132" cy="6858000"/>
          </a:xfrm>
          <a:prstGeom prst="rect">
            <a:avLst/>
          </a:prstGeom>
        </p:spPr>
      </p:pic>
      <p:pic>
        <p:nvPicPr>
          <p:cNvPr id="3" name="Рисунок 2" descr="y_b4d0addc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3929058" y="-442728"/>
            <a:ext cx="6394917" cy="511910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0" y="3714752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ookman Old Style" pitchFamily="18" charset="0"/>
              </a:rPr>
              <a:t>Орлы никогда не умирают на земле. Чувствуя приближение смерти, они из последних сил летят вверх, а потом складывают крылья и камнем падают на землю. </a:t>
            </a:r>
            <a:r>
              <a:rPr lang="ru-RU" sz="3200" dirty="0" smtClean="0">
                <a:solidFill>
                  <a:schemeClr val="bg1"/>
                </a:solidFill>
                <a:latin typeface="Bookman Old Style" pitchFamily="18" charset="0"/>
              </a:rPr>
              <a:t>Поэтому </a:t>
            </a:r>
            <a:r>
              <a:rPr lang="ru-RU" sz="3200" dirty="0" smtClean="0">
                <a:solidFill>
                  <a:schemeClr val="bg1"/>
                </a:solidFill>
                <a:latin typeface="Bookman Old Style" pitchFamily="18" charset="0"/>
              </a:rPr>
              <a:t>Орлы умирают в небе, на землю они падают уже мёртвыми.</a:t>
            </a:r>
            <a:r>
              <a:rPr lang="ru-RU" sz="3200" dirty="0" smtClean="0">
                <a:latin typeface="Bookman Old Style" pitchFamily="18" charset="0"/>
              </a:rPr>
              <a:t/>
            </a:r>
            <a:br>
              <a:rPr lang="ru-RU" sz="3200" dirty="0" smtClean="0">
                <a:latin typeface="Bookman Old Style" pitchFamily="18" charset="0"/>
              </a:rPr>
            </a:br>
            <a:endParaRPr lang="ru-RU" sz="320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Xw6SqCWI08.jpg"/>
          <p:cNvPicPr>
            <a:picLocks noChangeAspect="1"/>
          </p:cNvPicPr>
          <p:nvPr/>
        </p:nvPicPr>
        <p:blipFill>
          <a:blip r:embed="rId2" cstate="print">
            <a:lum bright="30000" contrast="-30000"/>
          </a:blip>
          <a:srcRect l="5469" t="2807"/>
          <a:stretch>
            <a:fillRect/>
          </a:stretch>
        </p:blipFill>
        <p:spPr>
          <a:xfrm>
            <a:off x="-4132" y="0"/>
            <a:ext cx="9148132" cy="6858000"/>
          </a:xfrm>
          <a:prstGeom prst="rect">
            <a:avLst/>
          </a:prstGeom>
        </p:spPr>
      </p:pic>
      <p:pic>
        <p:nvPicPr>
          <p:cNvPr id="3" name="Рисунок 2" descr="m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00594" cy="660637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4071902" y="428604"/>
            <a:ext cx="507209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Bookman Old Style" pitchFamily="18" charset="0"/>
              </a:rPr>
              <a:t>Слова оказываются пророческими. 1 февраля 1971 года при испытании двигателя нового самолёта </a:t>
            </a:r>
            <a:r>
              <a:rPr lang="ru-RU" sz="4000" dirty="0" err="1" smtClean="0">
                <a:solidFill>
                  <a:schemeClr val="bg1"/>
                </a:solidFill>
                <a:latin typeface="Bookman Old Style" pitchFamily="18" charset="0"/>
              </a:rPr>
              <a:t>Амет-хан</a:t>
            </a:r>
            <a:r>
              <a:rPr lang="ru-RU" sz="4000" dirty="0" smtClean="0">
                <a:solidFill>
                  <a:schemeClr val="bg1"/>
                </a:solidFill>
                <a:latin typeface="Bookman Old Style" pitchFamily="18" charset="0"/>
              </a:rPr>
              <a:t> Султан вместе с экипажем трагически погиб</a:t>
            </a:r>
            <a:r>
              <a:rPr lang="ru-RU" sz="4000" dirty="0" smtClean="0">
                <a:latin typeface="Bookman Old Style" pitchFamily="18" charset="0"/>
              </a:rPr>
              <a:t>.</a:t>
            </a:r>
            <a:endParaRPr lang="ru-RU" sz="400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Xw6SqCWI08.jpg"/>
          <p:cNvPicPr>
            <a:picLocks noChangeAspect="1"/>
          </p:cNvPicPr>
          <p:nvPr/>
        </p:nvPicPr>
        <p:blipFill>
          <a:blip r:embed="rId2" cstate="print">
            <a:lum bright="30000" contrast="-30000"/>
          </a:blip>
          <a:srcRect l="5469" t="2807"/>
          <a:stretch>
            <a:fillRect/>
          </a:stretch>
        </p:blipFill>
        <p:spPr>
          <a:xfrm>
            <a:off x="-4132" y="0"/>
            <a:ext cx="9148132" cy="6858000"/>
          </a:xfrm>
          <a:prstGeom prst="rect">
            <a:avLst/>
          </a:prstGeom>
        </p:spPr>
      </p:pic>
      <p:pic>
        <p:nvPicPr>
          <p:cNvPr id="4" name="Рисунок 3" descr="0_e5a0_3405a2d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0"/>
            <a:ext cx="5460683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0" y="642918"/>
            <a:ext cx="45005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ookman Old Style" pitchFamily="18" charset="0"/>
              </a:rPr>
              <a:t>Он прожил короткую (всего 51 год), но героическую жизнь, навсегда прославив не только себя и свою семью, но и родные места.</a:t>
            </a:r>
            <a:r>
              <a:rPr lang="en-US" sz="32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endParaRPr lang="ru-RU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aXw6SqCWI08.jpg"/>
          <p:cNvPicPr>
            <a:picLocks noChangeAspect="1"/>
          </p:cNvPicPr>
          <p:nvPr/>
        </p:nvPicPr>
        <p:blipFill>
          <a:blip r:embed="rId2" cstate="print">
            <a:lum bright="30000" contrast="-30000"/>
          </a:blip>
          <a:srcRect l="5469" t="2807"/>
          <a:stretch>
            <a:fillRect/>
          </a:stretch>
        </p:blipFill>
        <p:spPr>
          <a:xfrm>
            <a:off x="-4132" y="0"/>
            <a:ext cx="914813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050" y="0"/>
            <a:ext cx="3102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Bookman Old Style" pitchFamily="18" charset="0"/>
              </a:rPr>
              <a:t>Награждён</a:t>
            </a:r>
            <a:endParaRPr lang="ru-RU" sz="4000" dirty="0">
              <a:latin typeface="Bookman Old Style" pitchFamily="18" charset="0"/>
            </a:endParaRPr>
          </a:p>
        </p:txBody>
      </p:sp>
      <p:pic>
        <p:nvPicPr>
          <p:cNvPr id="5" name="Рисунок 4" descr="len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0"/>
            <a:ext cx="2000264" cy="404815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ok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642918"/>
            <a:ext cx="1469270" cy="314327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oov1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4643446"/>
            <a:ext cx="2000264" cy="274202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or_al_nev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7356" y="4405158"/>
            <a:ext cx="2357454" cy="245284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ord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80146" y="285729"/>
            <a:ext cx="1749571" cy="364333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Рисунок 10" descr="zolzvezd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714356"/>
            <a:ext cx="1643074" cy="30514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TextBox 11"/>
          <p:cNvSpPr txBox="1"/>
          <p:nvPr/>
        </p:nvSpPr>
        <p:spPr>
          <a:xfrm>
            <a:off x="0" y="3857628"/>
            <a:ext cx="2525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3 ордена Ленина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1736" y="3643314"/>
            <a:ext cx="2329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Орден Красной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 Звезды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3438" y="4071942"/>
            <a:ext cx="2810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5 орденов 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Красного Знамени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4052" y="3714752"/>
            <a:ext cx="2149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Орден 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«Знак Почёта»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5572140"/>
            <a:ext cx="19768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Орден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 Александра 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Невского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2932" y="5286388"/>
            <a:ext cx="29610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Орден 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Отечественной 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войны 1-й степени.</a:t>
            </a:r>
            <a:endParaRPr lang="ru-RU" sz="20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Xw6SqCWI08.jpg"/>
          <p:cNvPicPr>
            <a:picLocks noChangeAspect="1"/>
          </p:cNvPicPr>
          <p:nvPr/>
        </p:nvPicPr>
        <p:blipFill>
          <a:blip r:embed="rId2" cstate="print">
            <a:lum bright="30000" contrast="-30000"/>
          </a:blip>
          <a:srcRect l="5469" t="2807"/>
          <a:stretch>
            <a:fillRect/>
          </a:stretch>
        </p:blipFill>
        <p:spPr>
          <a:xfrm>
            <a:off x="-4132" y="0"/>
            <a:ext cx="914813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ookman Old Style" pitchFamily="18" charset="0"/>
              </a:rPr>
              <a:t>Аэропорт в столице Дагестана Махачкале назван в честь дважды Героя Советского Союза, легендарного лётчика-испытателя </a:t>
            </a:r>
            <a:r>
              <a:rPr lang="ru-RU" sz="3200" dirty="0" err="1" smtClean="0">
                <a:solidFill>
                  <a:schemeClr val="bg1"/>
                </a:solidFill>
                <a:latin typeface="Bookman Old Style" pitchFamily="18" charset="0"/>
              </a:rPr>
              <a:t>Амет-хана</a:t>
            </a:r>
            <a:r>
              <a:rPr lang="ru-RU" sz="3200" dirty="0" smtClean="0">
                <a:solidFill>
                  <a:schemeClr val="bg1"/>
                </a:solidFill>
                <a:latin typeface="Bookman Old Style" pitchFamily="18" charset="0"/>
              </a:rPr>
              <a:t> Султана.</a:t>
            </a:r>
            <a:endParaRPr lang="ru-RU" sz="3200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8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500174"/>
            <a:ext cx="7429552" cy="5770285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aXw6SqCWI08.jpg"/>
          <p:cNvPicPr>
            <a:picLocks noChangeAspect="1"/>
          </p:cNvPicPr>
          <p:nvPr/>
        </p:nvPicPr>
        <p:blipFill>
          <a:blip r:embed="rId2" cstate="print">
            <a:lum bright="30000" contrast="-30000"/>
          </a:blip>
          <a:srcRect l="5469" t="2807"/>
          <a:stretch>
            <a:fillRect/>
          </a:stretch>
        </p:blipFill>
        <p:spPr>
          <a:xfrm>
            <a:off x="-4132" y="0"/>
            <a:ext cx="9148132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00042"/>
            <a:ext cx="9187130" cy="5401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dirty="0" smtClean="0">
                <a:solidFill>
                  <a:schemeClr val="bg1"/>
                </a:solidFill>
                <a:latin typeface="Bookman Old Style" pitchFamily="18" charset="0"/>
              </a:rPr>
              <a:t>Жизнь,</a:t>
            </a:r>
            <a:br>
              <a:rPr lang="ru-RU" sz="11500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11500" dirty="0" smtClean="0">
                <a:solidFill>
                  <a:schemeClr val="bg1"/>
                </a:solidFill>
                <a:latin typeface="Bookman Old Style" pitchFamily="18" charset="0"/>
              </a:rPr>
              <a:t>  отданная </a:t>
            </a:r>
            <a:br>
              <a:rPr lang="ru-RU" sz="11500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11500" dirty="0" smtClean="0">
                <a:solidFill>
                  <a:schemeClr val="bg1"/>
                </a:solidFill>
                <a:latin typeface="Bookman Old Style" pitchFamily="18" charset="0"/>
              </a:rPr>
              <a:t>           небу.</a:t>
            </a:r>
            <a:endParaRPr lang="ru-RU" sz="115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Xw6SqCWI08.jpg"/>
          <p:cNvPicPr>
            <a:picLocks noChangeAspect="1"/>
          </p:cNvPicPr>
          <p:nvPr/>
        </p:nvPicPr>
        <p:blipFill>
          <a:blip r:embed="rId2" cstate="print">
            <a:lum bright="30000" contrast="-30000"/>
          </a:blip>
          <a:srcRect l="5469" t="2807"/>
          <a:stretch>
            <a:fillRect/>
          </a:stretch>
        </p:blipFill>
        <p:spPr>
          <a:xfrm>
            <a:off x="-4132" y="0"/>
            <a:ext cx="914813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0562" y="428604"/>
            <a:ext cx="44291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itchFamily="18" charset="0"/>
              </a:rPr>
              <a:t>Имя </a:t>
            </a:r>
            <a:r>
              <a:rPr lang="ru-RU" sz="3200" dirty="0" err="1" smtClean="0">
                <a:solidFill>
                  <a:schemeClr val="bg1"/>
                </a:solidFill>
                <a:latin typeface="Bookman Old Style" pitchFamily="18" charset="0"/>
              </a:rPr>
              <a:t>Амет-хана</a:t>
            </a:r>
            <a:r>
              <a:rPr lang="ru-RU" sz="3200" dirty="0" smtClean="0">
                <a:solidFill>
                  <a:schemeClr val="bg1"/>
                </a:solidFill>
                <a:latin typeface="Bookman Old Style" pitchFamily="18" charset="0"/>
              </a:rPr>
              <a:t> Султана было вписано в историю мировой авиации. Так же в его честь были названы улицы, площадь в Симферополе и школа, которая находится в его родном городе Алупке. </a:t>
            </a:r>
            <a:endParaRPr lang="ru-RU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amet-h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85784" y="-9170"/>
            <a:ext cx="5101326" cy="686717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Xw6SqCWI08.jpg"/>
          <p:cNvPicPr>
            <a:picLocks noChangeAspect="1"/>
          </p:cNvPicPr>
          <p:nvPr/>
        </p:nvPicPr>
        <p:blipFill>
          <a:blip r:embed="rId2" cstate="print">
            <a:lum bright="30000" contrast="-30000"/>
          </a:blip>
          <a:srcRect l="5469" t="2807"/>
          <a:stretch>
            <a:fillRect/>
          </a:stretch>
        </p:blipFill>
        <p:spPr>
          <a:xfrm>
            <a:off x="-4132" y="0"/>
            <a:ext cx="914813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4296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latin typeface="Bookman Old Style" pitchFamily="18" charset="0"/>
              </a:rPr>
              <a:t>Память о нём навсегда останется в сердце  народа. </a:t>
            </a:r>
            <a:endParaRPr lang="ru-RU" sz="800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Xw6SqCWI08.jpg"/>
          <p:cNvPicPr>
            <a:picLocks noChangeAspect="1"/>
          </p:cNvPicPr>
          <p:nvPr/>
        </p:nvPicPr>
        <p:blipFill>
          <a:blip r:embed="rId2" cstate="print">
            <a:lum bright="30000" contrast="-30000"/>
          </a:blip>
          <a:srcRect l="5469" t="2807"/>
          <a:stretch>
            <a:fillRect/>
          </a:stretch>
        </p:blipFill>
        <p:spPr>
          <a:xfrm>
            <a:off x="-4132" y="0"/>
            <a:ext cx="9148132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0" y="1071546"/>
            <a:ext cx="935837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dirty="0" smtClean="0">
                <a:solidFill>
                  <a:schemeClr val="bg1"/>
                </a:solidFill>
                <a:latin typeface="Bookman Old Style" pitchFamily="18" charset="0"/>
              </a:rPr>
              <a:t>Спасибо за внимание!!!</a:t>
            </a:r>
            <a:endParaRPr lang="ru-RU" sz="115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Xw6SqCWI08.jpg"/>
          <p:cNvPicPr>
            <a:picLocks noChangeAspect="1"/>
          </p:cNvPicPr>
          <p:nvPr/>
        </p:nvPicPr>
        <p:blipFill>
          <a:blip r:embed="rId2" cstate="print">
            <a:lum bright="30000" contrast="-30000"/>
          </a:blip>
          <a:srcRect l="5469" t="2807"/>
          <a:stretch>
            <a:fillRect/>
          </a:stretch>
        </p:blipFill>
        <p:spPr>
          <a:xfrm>
            <a:off x="-4132" y="0"/>
            <a:ext cx="9148132" cy="6858000"/>
          </a:xfrm>
          <a:prstGeom prst="rect">
            <a:avLst/>
          </a:prstGeom>
        </p:spPr>
      </p:pic>
      <p:pic>
        <p:nvPicPr>
          <p:cNvPr id="6" name="Рисунок 5" descr="sult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0098" y="-285776"/>
            <a:ext cx="4977232" cy="747051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3857620" y="0"/>
            <a:ext cx="52863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Дважды Герой Советского Союза, лауреат государственной премии, заслуженный лётчик-испытатель СССР.</a:t>
            </a:r>
          </a:p>
          <a:p>
            <a:pPr algn="r"/>
            <a:r>
              <a:rPr lang="ru-RU" sz="3200" dirty="0" smtClean="0">
                <a:latin typeface="Bookman Old Style" pitchFamily="18" charset="0"/>
              </a:rPr>
              <a:t/>
            </a:r>
            <a:br>
              <a:rPr lang="ru-RU" sz="3200" dirty="0" smtClean="0">
                <a:latin typeface="Bookman Old Style" pitchFamily="18" charset="0"/>
              </a:rPr>
            </a:br>
            <a:endParaRPr lang="ru-RU" sz="3200" dirty="0" smtClean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3286124"/>
            <a:ext cx="70009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chemeClr val="bg1"/>
                </a:solidFill>
                <a:latin typeface="Bookman Old Style" pitchFamily="18" charset="0"/>
              </a:rPr>
              <a:t>АМЕТ-ХАН СУЛТАН</a:t>
            </a:r>
            <a: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  <a:p>
            <a:pPr algn="ctr"/>
            <a:endParaRPr lang="ru-RU" sz="8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5857892"/>
            <a:ext cx="3924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  <a:latin typeface="Bookman Old Style" pitchFamily="18" charset="0"/>
              </a:rPr>
              <a:t>25.10.1920</a:t>
            </a:r>
            <a:r>
              <a:rPr lang="ru-RU" sz="2400" u="sng" dirty="0" smtClean="0">
                <a:solidFill>
                  <a:schemeClr val="bg1"/>
                </a:solidFill>
                <a:latin typeface="Book Antiqua" pitchFamily="18" charset="0"/>
              </a:rPr>
              <a:t> - 0</a:t>
            </a:r>
            <a:r>
              <a:rPr lang="ru-RU" sz="2400" u="sng" dirty="0" smtClean="0">
                <a:solidFill>
                  <a:schemeClr val="bg1"/>
                </a:solidFill>
                <a:latin typeface="Bookman Old Style" pitchFamily="18" charset="0"/>
              </a:rPr>
              <a:t>1.02.1971</a:t>
            </a:r>
            <a:r>
              <a:rPr lang="ru-RU" sz="2400" u="sng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endParaRPr lang="ru-RU" sz="2400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Xw6SqCWI08.jpg"/>
          <p:cNvPicPr>
            <a:picLocks noChangeAspect="1"/>
          </p:cNvPicPr>
          <p:nvPr/>
        </p:nvPicPr>
        <p:blipFill>
          <a:blip r:embed="rId2" cstate="print">
            <a:lum bright="30000" contrast="-30000"/>
          </a:blip>
          <a:srcRect l="5469" t="2807"/>
          <a:stretch>
            <a:fillRect/>
          </a:stretch>
        </p:blipFill>
        <p:spPr>
          <a:xfrm>
            <a:off x="-4132" y="0"/>
            <a:ext cx="914813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85794"/>
            <a:ext cx="42862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Bookman Old Style" pitchFamily="18" charset="0"/>
              </a:rPr>
              <a:t>Ещё с малых лет мальчик мечтал о небе. С самого раннего детства его доброе сердце охватила мечта стать лётчиком.  </a:t>
            </a: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endParaRPr lang="ru-RU" sz="3600" dirty="0">
              <a:latin typeface="Bookman Old Style" pitchFamily="18" charset="0"/>
            </a:endParaRPr>
          </a:p>
        </p:txBody>
      </p:sp>
      <p:pic>
        <p:nvPicPr>
          <p:cNvPr id="5" name="Рисунок 4" descr="biograf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4455" y="1"/>
            <a:ext cx="5059545" cy="661378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  <a:latin typeface="+mn-lt"/>
              </a:rPr>
              <a:t>Амет-Хан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 Султан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 fontScale="47500" lnSpcReduction="20000"/>
          </a:bodyPr>
          <a:lstStyle/>
          <a:p>
            <a:pPr marL="269875" indent="0"/>
            <a:r>
              <a:rPr lang="ru-RU" sz="2800" dirty="0" smtClean="0"/>
              <a:t> </a:t>
            </a:r>
            <a:r>
              <a:rPr lang="ru-RU" sz="3800" dirty="0" smtClean="0">
                <a:solidFill>
                  <a:schemeClr val="bg1"/>
                </a:solidFill>
              </a:rPr>
              <a:t>Этот удивительный человек по матери был крымским татарином, а по отцу - лакец, горец из Дагестана. Он родился 25 октября 1920 года в Алупке, зелёные улочки которой сбегают к морю. Его детство прошло в солнечном Крыму. И хотя в его имени есть и "хан" и "султан", был </a:t>
            </a:r>
            <a:r>
              <a:rPr lang="ru-RU" sz="3800" dirty="0" err="1" smtClean="0">
                <a:solidFill>
                  <a:schemeClr val="bg1"/>
                </a:solidFill>
              </a:rPr>
              <a:t>Амет</a:t>
            </a:r>
            <a:r>
              <a:rPr lang="ru-RU" sz="3800" dirty="0" smtClean="0">
                <a:solidFill>
                  <a:schemeClr val="bg1"/>
                </a:solidFill>
              </a:rPr>
              <a:t> обыкновенным босоногим мальчишкой, дочерна загорелым на южном солнце и очень бедовым. Отчий дом </a:t>
            </a:r>
            <a:r>
              <a:rPr lang="ru-RU" sz="3800" dirty="0" err="1" smtClean="0">
                <a:solidFill>
                  <a:schemeClr val="bg1"/>
                </a:solidFill>
              </a:rPr>
              <a:t>Амет-Хана</a:t>
            </a:r>
            <a:r>
              <a:rPr lang="ru-RU" sz="3800" dirty="0" smtClean="0">
                <a:solidFill>
                  <a:schemeClr val="bg1"/>
                </a:solidFill>
              </a:rPr>
              <a:t> был построен на крутом склоне горы и напоминал птичье гнездо. Любимым развлечением мальчишки были походы на вершину </a:t>
            </a:r>
            <a:r>
              <a:rPr lang="ru-RU" sz="3800" dirty="0" err="1" smtClean="0">
                <a:solidFill>
                  <a:schemeClr val="bg1"/>
                </a:solidFill>
              </a:rPr>
              <a:t>Ай-Петри</a:t>
            </a:r>
            <a:r>
              <a:rPr lang="ru-RU" sz="3800" dirty="0" smtClean="0">
                <a:solidFill>
                  <a:schemeClr val="bg1"/>
                </a:solidFill>
              </a:rPr>
              <a:t>, куда он провожал отдыхающих, а в межсезонье, когда "работы" не было, пытался ловить... орлов. </a:t>
            </a:r>
            <a:endParaRPr lang="ru-RU" sz="38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484784"/>
            <a:ext cx="3888432" cy="5040560"/>
          </a:xfrm>
        </p:spPr>
        <p:txBody>
          <a:bodyPr>
            <a:noAutofit/>
          </a:bodyPr>
          <a:lstStyle/>
          <a:p>
            <a:pPr marL="269875" indent="0"/>
            <a:r>
              <a:rPr lang="ru-RU" sz="1800" dirty="0" smtClean="0">
                <a:solidFill>
                  <a:schemeClr val="bg1"/>
                </a:solidFill>
              </a:rPr>
              <a:t> Но жизнь брала своё: бурно развивалась промышленность, машины завоёвывали сердца </a:t>
            </a:r>
            <a:r>
              <a:rPr lang="ru-RU" sz="1800" dirty="0" err="1" smtClean="0">
                <a:solidFill>
                  <a:schemeClr val="bg1"/>
                </a:solidFill>
              </a:rPr>
              <a:t>ровесников.Не</a:t>
            </a:r>
            <a:r>
              <a:rPr lang="ru-RU" sz="1800" dirty="0" smtClean="0">
                <a:solidFill>
                  <a:schemeClr val="bg1"/>
                </a:solidFill>
              </a:rPr>
              <a:t> остался в стороне и Султан: закончив 7 классов, подался в железнодорожное ФЗУ. Работал слесарем, подручным котельного мастера в депо. Был там комсомольским вожаком. Одновременно учиться летать в Симферопольском аэроклубе. В 1939 году по рекомендации Симферопольского железнодорожного депо его приняли в </a:t>
            </a:r>
            <a:r>
              <a:rPr lang="ru-RU" sz="1800" dirty="0" err="1" smtClean="0">
                <a:solidFill>
                  <a:schemeClr val="bg1"/>
                </a:solidFill>
              </a:rPr>
              <a:t>Качинскую</a:t>
            </a:r>
            <a:r>
              <a:rPr lang="ru-RU" sz="1800" dirty="0" smtClean="0">
                <a:solidFill>
                  <a:schemeClr val="bg1"/>
                </a:solidFill>
              </a:rPr>
              <a:t> военную авиационную школу, после окончания которой он год прослужил в Белоруссии в строевой части.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Xw6SqCWI08.jpg"/>
          <p:cNvPicPr>
            <a:picLocks noChangeAspect="1"/>
          </p:cNvPicPr>
          <p:nvPr/>
        </p:nvPicPr>
        <p:blipFill>
          <a:blip r:embed="rId2" cstate="print">
            <a:lum bright="30000" contrast="-30000"/>
          </a:blip>
          <a:srcRect l="5469" t="2807"/>
          <a:stretch>
            <a:fillRect/>
          </a:stretch>
        </p:blipFill>
        <p:spPr>
          <a:xfrm>
            <a:off x="-4132" y="0"/>
            <a:ext cx="91481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628" y="357166"/>
            <a:ext cx="41433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Bookman Old Style" pitchFamily="18" charset="0"/>
              </a:rPr>
              <a:t>Как</a:t>
            </a:r>
            <a:r>
              <a:rPr lang="en-US" sz="36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Bookman Old Style" pitchFamily="18" charset="0"/>
              </a:rPr>
              <a:t>один</a:t>
            </a:r>
            <a:r>
              <a:rPr lang="en-US" sz="36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Bookman Old Style" pitchFamily="18" charset="0"/>
              </a:rPr>
              <a:t>из</a:t>
            </a:r>
            <a:r>
              <a:rPr lang="en-US" sz="36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Bookman Old Style" pitchFamily="18" charset="0"/>
              </a:rPr>
              <a:t>лучших</a:t>
            </a:r>
            <a:r>
              <a:rPr lang="en-US" sz="36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Bookman Old Style" pitchFamily="18" charset="0"/>
              </a:rPr>
              <a:t>курсантов</a:t>
            </a:r>
            <a:r>
              <a:rPr lang="en-US" sz="36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Bookman Old Style" pitchFamily="18" charset="0"/>
              </a:rPr>
              <a:t>аэроклуба</a:t>
            </a:r>
            <a:r>
              <a:rPr lang="en-US" sz="36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Bookman Old Style" pitchFamily="18" charset="0"/>
              </a:rPr>
              <a:t>был</a:t>
            </a:r>
            <a:r>
              <a:rPr lang="en-US" sz="36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Bookman Old Style" pitchFamily="18" charset="0"/>
              </a:rPr>
              <a:t>направлен</a:t>
            </a:r>
            <a:r>
              <a:rPr lang="en-US" sz="3600" dirty="0" smtClean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ru-RU" sz="3600" dirty="0" smtClean="0">
                <a:solidFill>
                  <a:schemeClr val="bg1"/>
                </a:solidFill>
                <a:latin typeface="Bookman Old Style" pitchFamily="18" charset="0"/>
              </a:rPr>
              <a:t>для</a:t>
            </a:r>
            <a:r>
              <a:rPr lang="en-US" sz="36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Bookman Old Style" pitchFamily="18" charset="0"/>
              </a:rPr>
              <a:t>дальнейшей</a:t>
            </a:r>
            <a:r>
              <a:rPr lang="en-US" sz="36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Bookman Old Style" pitchFamily="18" charset="0"/>
              </a:rPr>
              <a:t>учёбы</a:t>
            </a:r>
            <a:r>
              <a:rPr lang="en-US" sz="3600" dirty="0" smtClean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ru-RU" sz="3600" dirty="0" smtClean="0">
                <a:solidFill>
                  <a:schemeClr val="bg1"/>
                </a:solidFill>
                <a:latin typeface="Bookman Old Style" pitchFamily="18" charset="0"/>
              </a:rPr>
              <a:t>в</a:t>
            </a:r>
            <a:r>
              <a:rPr lang="en-US" sz="36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Bookman Old Style" pitchFamily="18" charset="0"/>
              </a:rPr>
              <a:t>Качинскую</a:t>
            </a:r>
            <a:r>
              <a:rPr lang="en-US" sz="36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Bookman Old Style" pitchFamily="18" charset="0"/>
              </a:rPr>
              <a:t>школу</a:t>
            </a:r>
            <a:r>
              <a:rPr lang="en-US" sz="36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Bookman Old Style" pitchFamily="18" charset="0"/>
              </a:rPr>
              <a:t>военных</a:t>
            </a:r>
            <a:r>
              <a:rPr lang="en-US" sz="36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Bookman Old Style" pitchFamily="18" charset="0"/>
              </a:rPr>
              <a:t>лётчиков</a:t>
            </a:r>
            <a:r>
              <a:rPr lang="en-US" sz="3600" dirty="0" smtClean="0">
                <a:solidFill>
                  <a:schemeClr val="bg1"/>
                </a:solidFill>
                <a:latin typeface="Bookman Old Style" pitchFamily="18" charset="0"/>
              </a:rPr>
              <a:t>. </a:t>
            </a:r>
            <a:endParaRPr lang="ru-RU" sz="36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biogra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4714653" cy="7082229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Xw6SqCWI08.jpg"/>
          <p:cNvPicPr>
            <a:picLocks noChangeAspect="1"/>
          </p:cNvPicPr>
          <p:nvPr/>
        </p:nvPicPr>
        <p:blipFill>
          <a:blip r:embed="rId2" cstate="print">
            <a:lum bright="30000" contrast="-30000"/>
          </a:blip>
          <a:srcRect l="5469" t="2807"/>
          <a:stretch>
            <a:fillRect/>
          </a:stretch>
        </p:blipFill>
        <p:spPr>
          <a:xfrm>
            <a:off x="-4132" y="0"/>
            <a:ext cx="9148132" cy="6858000"/>
          </a:xfrm>
          <a:prstGeom prst="rect">
            <a:avLst/>
          </a:prstGeom>
        </p:spPr>
      </p:pic>
      <p:pic>
        <p:nvPicPr>
          <p:cNvPr id="3" name="Рисунок 2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4544" y="116632"/>
            <a:ext cx="4824537" cy="674136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4572000" y="117693"/>
            <a:ext cx="4572000" cy="6740307"/>
          </a:xfrm>
          <a:prstGeom prst="rect">
            <a:avLst/>
          </a:prstGeom>
          <a:noFill/>
          <a:ln w="57150" cap="flat" cmpd="tri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Bookman Old Style" pitchFamily="18" charset="0"/>
              </a:rPr>
              <a:t>                         Летает отлично и с                                   большим желанием, усваивает лётную практику быстро и прочно. В воздухе смел и настойчив, инициативен и вынослив.</a:t>
            </a:r>
          </a:p>
          <a:p>
            <a:endParaRPr lang="ru-RU" sz="3600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9985" y="6286520"/>
            <a:ext cx="3239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Из выпускного аттестата.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Xw6SqCWI08.jpg"/>
          <p:cNvPicPr>
            <a:picLocks noChangeAspect="1"/>
          </p:cNvPicPr>
          <p:nvPr/>
        </p:nvPicPr>
        <p:blipFill>
          <a:blip r:embed="rId2" cstate="print">
            <a:lum bright="30000" contrast="-30000"/>
          </a:blip>
          <a:srcRect l="5469" t="2807"/>
          <a:stretch>
            <a:fillRect/>
          </a:stretch>
        </p:blipFill>
        <p:spPr>
          <a:xfrm>
            <a:off x="-4132" y="0"/>
            <a:ext cx="9148132" cy="6858000"/>
          </a:xfrm>
          <a:prstGeom prst="rect">
            <a:avLst/>
          </a:prstGeom>
        </p:spPr>
      </p:pic>
      <p:pic>
        <p:nvPicPr>
          <p:cNvPr id="3" name="Рисунок 2" descr="y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-857280"/>
            <a:ext cx="8684620" cy="442915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0" y="2887682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Великая Отечественная Война началась для молодого лётчика-истребителя с рассвета 22 июня в Ярославле. В первые же часы войны </a:t>
            </a:r>
            <a:r>
              <a:rPr lang="ru-RU" sz="2800" dirty="0" err="1" smtClean="0">
                <a:solidFill>
                  <a:schemeClr val="bg1"/>
                </a:solidFill>
                <a:latin typeface="Bookman Old Style" pitchFamily="18" charset="0"/>
              </a:rPr>
              <a:t>Амет-хан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 Султан понял, что воевать придётся с опытным и коварным врагом. Все последующие дни шли ожесточённые напряжённые бои. </a:t>
            </a:r>
            <a:r>
              <a:rPr lang="ru-RU" sz="2800" dirty="0" err="1" smtClean="0">
                <a:solidFill>
                  <a:schemeClr val="bg1"/>
                </a:solidFill>
                <a:latin typeface="Bookman Old Style" pitchFamily="18" charset="0"/>
              </a:rPr>
              <a:t>Амет-хана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 чаще других стали посылать на воздушную разведку. Постепенно за ним закрепилась слава неуязвимого лётчика - разведчика.</a:t>
            </a:r>
            <a:endParaRPr lang="ru-RU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Xw6SqCWI08.jpg"/>
          <p:cNvPicPr>
            <a:picLocks noChangeAspect="1"/>
          </p:cNvPicPr>
          <p:nvPr/>
        </p:nvPicPr>
        <p:blipFill>
          <a:blip r:embed="rId2" cstate="print">
            <a:lum bright="30000" contrast="-30000"/>
          </a:blip>
          <a:srcRect l="5469" t="2807"/>
          <a:stretch>
            <a:fillRect/>
          </a:stretch>
        </p:blipFill>
        <p:spPr>
          <a:xfrm>
            <a:off x="-4132" y="0"/>
            <a:ext cx="9148132" cy="6858000"/>
          </a:xfrm>
          <a:prstGeom prst="rect">
            <a:avLst/>
          </a:prstGeom>
        </p:spPr>
      </p:pic>
      <p:pic>
        <p:nvPicPr>
          <p:cNvPr id="4" name="Рисунок 3" descr="ziYicbsJzQ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-500090"/>
            <a:ext cx="8001024" cy="546101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0" y="418034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31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мая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1942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года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в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небе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над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Ярославлем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Bookman Old Style" pitchFamily="18" charset="0"/>
              </a:rPr>
              <a:t>Амет-хан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Султан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таранным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ударом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сбил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фашистский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бомбардировщик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Ю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-88,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за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что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ГКО(городской комитет обороны)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Ярославля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наградил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героя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именными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серебряными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часами…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Это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была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первая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настоящая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победа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героя</a:t>
            </a:r>
            <a:r>
              <a:rPr lang="en-US" sz="2800" dirty="0" smtClean="0">
                <a:latin typeface="Bookman Old Style" pitchFamily="18" charset="0"/>
              </a:rPr>
              <a:t>. </a:t>
            </a:r>
            <a:endParaRPr lang="ru-RU" sz="280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690</TotalTime>
  <Words>780</Words>
  <Application>Microsoft Office PowerPoint</Application>
  <PresentationFormat>Экран (4:3)</PresentationFormat>
  <Paragraphs>45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ЖИЗНЬ, ОТДАННАЯ НЕБУ</vt:lpstr>
      <vt:lpstr>Презентация PowerPoint</vt:lpstr>
      <vt:lpstr>Презентация PowerPoint</vt:lpstr>
      <vt:lpstr>Презентация PowerPoint</vt:lpstr>
      <vt:lpstr>Амет-Хан Султан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ученик</cp:lastModifiedBy>
  <cp:revision>65</cp:revision>
  <dcterms:created xsi:type="dcterms:W3CDTF">2013-10-10T16:57:32Z</dcterms:created>
  <dcterms:modified xsi:type="dcterms:W3CDTF">2002-02-17T00:28:35Z</dcterms:modified>
</cp:coreProperties>
</file>