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p:cViewPr varScale="1">
        <p:scale>
          <a:sx n="86" d="100"/>
          <a:sy n="86" d="100"/>
        </p:scale>
        <p:origin x="-15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22.01.2019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22.01.2019</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ru.wikipedia.org/wiki/%D0%9C%D0%A0%D0%9D%D0%9A" TargetMode="External"/><Relationship Id="rId3" Type="http://schemas.openxmlformats.org/officeDocument/2006/relationships/hyperlink" Target="https://ru.wikipedia.org/wiki/%D0%9E%D1%80%D0%B3%D0%B0%D0%BD%D0%B8%D0%B7%D0%BC" TargetMode="External"/><Relationship Id="rId7" Type="http://schemas.openxmlformats.org/officeDocument/2006/relationships/hyperlink" Target="https://ru.wikipedia.org/wiki/%D0%9C%D0%BE%D0%BB%D0%B5%D0%BA%D1%83%D0%BB%D0%B0" TargetMode="External"/><Relationship Id="rId2" Type="http://schemas.openxmlformats.org/officeDocument/2006/relationships/hyperlink" Target="https://ru.wikipedia.org/wiki/%D0%91%D0%B5%D0%BB%D0%BA%D0%B8" TargetMode="External"/><Relationship Id="rId1" Type="http://schemas.openxmlformats.org/officeDocument/2006/relationships/slideLayout" Target="../slideLayouts/slideLayout1.xml"/><Relationship Id="rId6" Type="http://schemas.openxmlformats.org/officeDocument/2006/relationships/hyperlink" Target="https://ru.wikipedia.org/wiki/%D0%A0%D0%B8%D0%B1%D0%BE%D1%81%D0%BE%D0%BC%D0%B0" TargetMode="External"/><Relationship Id="rId11" Type="http://schemas.openxmlformats.org/officeDocument/2006/relationships/hyperlink" Target="https://ru.wikipedia.org/wiki/%D0%9F%D0%BE%D1%81%D1%82%D1%82%D1%80%D0%B0%D0%BD%D1%81%D0%BB%D1%8F%D1%86%D0%B8%D0%BE%D0%BD%D0%BD%D0%B0%D1%8F_%D0%BC%D0%BE%D0%B4%D0%B8%D1%84%D0%B8%D0%BA%D0%B0%D1%86%D0%B8%D1%8F" TargetMode="External"/><Relationship Id="rId5" Type="http://schemas.openxmlformats.org/officeDocument/2006/relationships/hyperlink" Target="https://ru.wikipedia.org/wiki/%D0%90%D0%BC%D0%B8%D0%BD%D0%BE%D0%BA%D0%B8%D1%81%D0%BB%D0%BE%D1%82%D1%8B" TargetMode="External"/><Relationship Id="rId10" Type="http://schemas.openxmlformats.org/officeDocument/2006/relationships/hyperlink" Target="https://ru.wikipedia.org/wiki/%D0%A2%D1%80%D0%B0%D0%BD%D1%81%D0%BB%D1%8F%D1%86%D0%B8%D1%8F_(%D0%B1%D0%B8%D0%BE%D0%BB%D0%BE%D0%B3%D0%B8%D1%8F)" TargetMode="External"/><Relationship Id="rId4" Type="http://schemas.openxmlformats.org/officeDocument/2006/relationships/hyperlink" Target="https://ru.wikipedia.org/wiki/%D0%9F%D0%BE%D0%BB%D0%B8%D0%BF%D0%B5%D0%BF%D1%82%D0%B8%D0%B4" TargetMode="External"/><Relationship Id="rId9" Type="http://schemas.openxmlformats.org/officeDocument/2006/relationships/hyperlink" Target="https://ru.wikipedia.org/wiki/%D0%A2%D0%A0%D0%9D%D0%9A"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F%D1%80%D0%BE%D1%86%D0%B5%D1%81%D1%81%D0%B8%D0%BD%D0%B3_%D0%A0%D0%9D%D0%9A" TargetMode="External"/><Relationship Id="rId2" Type="http://schemas.openxmlformats.org/officeDocument/2006/relationships/hyperlink" Target="https://ru.wikipedia.org/wiki/%D0%A0%D0%9D%D0%9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975104"/>
          </a:xfrm>
        </p:spPr>
        <p:txBody>
          <a:bodyPr>
            <a:normAutofit/>
          </a:bodyPr>
          <a:lstStyle/>
          <a:p>
            <a:r>
              <a:rPr lang="ru-RU" sz="3200" dirty="0" smtClean="0"/>
              <a:t>Биосинтез белка</a:t>
            </a:r>
            <a:endParaRPr lang="ru-RU" sz="3200" dirty="0"/>
          </a:p>
        </p:txBody>
      </p:sp>
      <p:sp>
        <p:nvSpPr>
          <p:cNvPr id="3" name="Подзаголовок 2"/>
          <p:cNvSpPr>
            <a:spLocks noGrp="1"/>
          </p:cNvSpPr>
          <p:nvPr>
            <p:ph type="subTitle" idx="1"/>
          </p:nvPr>
        </p:nvSpPr>
        <p:spPr>
          <a:xfrm>
            <a:off x="755576" y="3212976"/>
            <a:ext cx="7772400" cy="1508760"/>
          </a:xfrm>
        </p:spPr>
        <p:txBody>
          <a:bodyPr>
            <a:normAutofit fontScale="85000" lnSpcReduction="20000"/>
          </a:bodyPr>
          <a:lstStyle/>
          <a:p>
            <a:r>
              <a:rPr lang="ru-RU" b="1" dirty="0" smtClean="0"/>
              <a:t>Биосинтез белка</a:t>
            </a:r>
            <a:r>
              <a:rPr lang="ru-RU" dirty="0" smtClean="0"/>
              <a:t> — это многостадийный процесс синтеза и созревания </a:t>
            </a:r>
            <a:r>
              <a:rPr lang="ru-RU" dirty="0" smtClean="0">
                <a:hlinkClick r:id="rId2" tooltip="Белки"/>
              </a:rPr>
              <a:t>белков</a:t>
            </a:r>
            <a:r>
              <a:rPr lang="ru-RU" dirty="0" smtClean="0"/>
              <a:t>, протекающий в живых </a:t>
            </a:r>
            <a:r>
              <a:rPr lang="ru-RU" dirty="0" smtClean="0">
                <a:hlinkClick r:id="rId3" tooltip="Организм"/>
              </a:rPr>
              <a:t>организмах</a:t>
            </a:r>
            <a:r>
              <a:rPr lang="ru-RU" dirty="0" smtClean="0"/>
              <a:t>. В биосинтезе белка выделяют два основных этапа: синтез </a:t>
            </a:r>
            <a:r>
              <a:rPr lang="ru-RU" dirty="0" smtClean="0">
                <a:hlinkClick r:id="rId4" tooltip="Полипептид"/>
              </a:rPr>
              <a:t>полипептидной</a:t>
            </a:r>
            <a:r>
              <a:rPr lang="ru-RU" dirty="0" smtClean="0"/>
              <a:t> цепи из </a:t>
            </a:r>
            <a:r>
              <a:rPr lang="ru-RU" dirty="0" smtClean="0">
                <a:hlinkClick r:id="rId5" tooltip="Аминокислоты"/>
              </a:rPr>
              <a:t>аминокислот</a:t>
            </a:r>
            <a:r>
              <a:rPr lang="ru-RU" dirty="0" smtClean="0"/>
              <a:t>, происходящий на </a:t>
            </a:r>
            <a:r>
              <a:rPr lang="ru-RU" dirty="0" smtClean="0">
                <a:hlinkClick r:id="rId6" tooltip="Рибосома"/>
              </a:rPr>
              <a:t>рибосомах</a:t>
            </a:r>
            <a:r>
              <a:rPr lang="ru-RU" dirty="0" smtClean="0"/>
              <a:t> с участием </a:t>
            </a:r>
            <a:r>
              <a:rPr lang="ru-RU" dirty="0" smtClean="0">
                <a:hlinkClick r:id="rId7" tooltip="Молекула"/>
              </a:rPr>
              <a:t>молекул</a:t>
            </a:r>
            <a:r>
              <a:rPr lang="ru-RU" dirty="0" smtClean="0"/>
              <a:t> </a:t>
            </a:r>
            <a:r>
              <a:rPr lang="ru-RU" dirty="0" err="1" smtClean="0">
                <a:hlinkClick r:id="rId8" tooltip="МРНК"/>
              </a:rPr>
              <a:t>мРНК</a:t>
            </a:r>
            <a:r>
              <a:rPr lang="ru-RU" dirty="0" smtClean="0"/>
              <a:t> и </a:t>
            </a:r>
            <a:r>
              <a:rPr lang="ru-RU" dirty="0" err="1" smtClean="0">
                <a:hlinkClick r:id="rId9" tooltip="ТРНК"/>
              </a:rPr>
              <a:t>тРНК</a:t>
            </a:r>
            <a:r>
              <a:rPr lang="ru-RU" dirty="0" smtClean="0"/>
              <a:t> (</a:t>
            </a:r>
            <a:r>
              <a:rPr lang="ru-RU" dirty="0" smtClean="0">
                <a:hlinkClick r:id="rId10" tooltip="Трансляция (биология)"/>
              </a:rPr>
              <a:t>трансляция</a:t>
            </a:r>
            <a:r>
              <a:rPr lang="ru-RU" dirty="0" smtClean="0"/>
              <a:t>), и </a:t>
            </a:r>
            <a:r>
              <a:rPr lang="ru-RU" dirty="0" err="1" smtClean="0">
                <a:hlinkClick r:id="rId11" tooltip="Посттрансляционная модификация"/>
              </a:rPr>
              <a:t>посттрансляционные</a:t>
            </a:r>
            <a:r>
              <a:rPr lang="ru-RU" dirty="0" smtClean="0">
                <a:hlinkClick r:id="rId11" tooltip="Посттрансляционная модификация"/>
              </a:rPr>
              <a:t> модификации</a:t>
            </a:r>
            <a:r>
              <a:rPr lang="ru-RU" dirty="0" smtClean="0"/>
              <a:t> полипептидной цепи. Процесс биосинтеза белка требует значительных затрат энергии.</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g9.jpg"/>
          <p:cNvPicPr>
            <a:picLocks noGrp="1" noChangeAspect="1"/>
          </p:cNvPicPr>
          <p:nvPr>
            <p:ph idx="1"/>
          </p:nvPr>
        </p:nvPicPr>
        <p:blipFill>
          <a:blip r:embed="rId2" cstate="print"/>
          <a:stretch>
            <a:fillRect/>
          </a:stretch>
        </p:blipFill>
        <p:spPr>
          <a:xfrm>
            <a:off x="1173691" y="1600200"/>
            <a:ext cx="6034617" cy="45259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slide-25.jpg"/>
          <p:cNvPicPr>
            <a:picLocks noGrp="1" noChangeAspect="1"/>
          </p:cNvPicPr>
          <p:nvPr>
            <p:ph idx="1"/>
          </p:nvPr>
        </p:nvPicPr>
        <p:blipFill>
          <a:blip r:embed="rId2" cstate="print"/>
          <a:stretch>
            <a:fillRect/>
          </a:stretch>
        </p:blipFill>
        <p:spPr>
          <a:xfrm>
            <a:off x="1173691" y="1600200"/>
            <a:ext cx="6034617" cy="452596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Зачем нужен биосинтез белка</a:t>
            </a:r>
            <a:r>
              <a:rPr lang="en-US" dirty="0" smtClean="0"/>
              <a:t>!</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функции белка: </a:t>
            </a:r>
            <a:br>
              <a:rPr lang="ru-RU" dirty="0" smtClean="0"/>
            </a:br>
            <a:r>
              <a:rPr lang="ru-RU" dirty="0" smtClean="0"/>
              <a:t>- строительная (мембраны, структуры клеток, ткани, органы) </a:t>
            </a:r>
            <a:br>
              <a:rPr lang="ru-RU" dirty="0" smtClean="0"/>
            </a:br>
            <a:r>
              <a:rPr lang="ru-RU" dirty="0" smtClean="0"/>
              <a:t>- каталитическая (ферменты, гормоны) </a:t>
            </a:r>
            <a:br>
              <a:rPr lang="ru-RU" dirty="0" smtClean="0"/>
            </a:br>
            <a:r>
              <a:rPr lang="ru-RU" dirty="0" smtClean="0"/>
              <a:t>- двигательная (актин и миозин мышц) </a:t>
            </a:r>
            <a:br>
              <a:rPr lang="ru-RU" dirty="0" smtClean="0"/>
            </a:br>
            <a:r>
              <a:rPr lang="ru-RU" dirty="0" smtClean="0"/>
              <a:t>- транспортная (гемоглобин крови) </a:t>
            </a:r>
            <a:br>
              <a:rPr lang="ru-RU" dirty="0" smtClean="0"/>
            </a:br>
            <a:r>
              <a:rPr lang="ru-RU" dirty="0" smtClean="0"/>
              <a:t>- энергетическая (1г=17,6 кДж) </a:t>
            </a:r>
            <a:br>
              <a:rPr lang="ru-RU" dirty="0" smtClean="0"/>
            </a:br>
            <a:r>
              <a:rPr lang="ru-RU" dirty="0" smtClean="0"/>
              <a:t>- рецепторная (</a:t>
            </a:r>
            <a:r>
              <a:rPr lang="ru-RU" dirty="0" err="1" smtClean="0"/>
              <a:t>гликокаликс</a:t>
            </a:r>
            <a:r>
              <a:rPr lang="ru-RU" dirty="0" smtClean="0"/>
              <a:t> мембраны клетки) </a:t>
            </a:r>
            <a:br>
              <a:rPr lang="ru-RU" dirty="0" smtClean="0"/>
            </a:br>
            <a:r>
              <a:rPr lang="ru-RU" dirty="0" smtClean="0"/>
              <a:t>- защитная (антитела крови) </a:t>
            </a:r>
            <a:br>
              <a:rPr lang="ru-RU" dirty="0" smtClean="0"/>
            </a:br>
            <a:r>
              <a:rPr lang="ru-RU" dirty="0" smtClean="0"/>
              <a:t>не было бы биосинтеза белка, кто бы выполнял эти функции?</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b="1" dirty="0" err="1" smtClean="0"/>
              <a:t>Генети́ческий</a:t>
            </a:r>
            <a:r>
              <a:rPr lang="ru-RU" dirty="0" smtClean="0"/>
              <a:t> </a:t>
            </a:r>
            <a:r>
              <a:rPr lang="ru-RU" b="1" dirty="0" smtClean="0"/>
              <a:t>код</a:t>
            </a:r>
            <a:r>
              <a:rPr lang="ru-RU" dirty="0" smtClean="0"/>
              <a:t> — свойственный всем живым организмам способ кодирования последовательности аминокислотных остатков в составе белков при помощи последовательности нуклеотидов в составе нуклеиновой кислоты</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Генетический код таблица</a:t>
            </a:r>
            <a:endParaRPr lang="ru-RU" dirty="0"/>
          </a:p>
        </p:txBody>
      </p:sp>
      <p:pic>
        <p:nvPicPr>
          <p:cNvPr id="4" name="Содержимое 3" descr="13629197.jpg"/>
          <p:cNvPicPr>
            <a:picLocks noGrp="1" noChangeAspect="1"/>
          </p:cNvPicPr>
          <p:nvPr>
            <p:ph idx="1"/>
          </p:nvPr>
        </p:nvPicPr>
        <p:blipFill>
          <a:blip r:embed="rId2" cstate="print"/>
          <a:stretch>
            <a:fillRect/>
          </a:stretch>
        </p:blipFill>
        <p:spPr>
          <a:xfrm>
            <a:off x="920694" y="1600200"/>
            <a:ext cx="6540611" cy="45259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033.jpg"/>
          <p:cNvPicPr>
            <a:picLocks noGrp="1" noChangeAspect="1"/>
          </p:cNvPicPr>
          <p:nvPr>
            <p:ph idx="1"/>
          </p:nvPr>
        </p:nvPicPr>
        <p:blipFill>
          <a:blip r:embed="rId2" cstate="print"/>
          <a:stretch>
            <a:fillRect/>
          </a:stretch>
        </p:blipFill>
        <p:spPr>
          <a:xfrm>
            <a:off x="1173691" y="1600200"/>
            <a:ext cx="6034617"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Ген  — структурная и функциональная единица наследственности живых организмов. Ген представляет собой участок ДНК, задающий последовательность определённого полипептида либо функциональной РНК. Гены (точнее, аллели генов) определяют наследственные признаки организмов, передающиеся от родителей потомству при размножении. Среди некоторых организмов, в основном одноклеточных, встречается горизонтальный перенос генов, не связанный с размножением.</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Этапы биосинтеза белка </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1. </a:t>
            </a:r>
            <a:r>
              <a:rPr lang="ru-RU" dirty="0" smtClean="0">
                <a:solidFill>
                  <a:srgbClr val="00B050"/>
                </a:solidFill>
              </a:rPr>
              <a:t>Транскрипция</a:t>
            </a:r>
            <a:r>
              <a:rPr lang="ru-RU" dirty="0" smtClean="0"/>
              <a:t>(переписывание информации с ДНК на </a:t>
            </a:r>
            <a:r>
              <a:rPr lang="ru-RU" dirty="0" err="1" smtClean="0"/>
              <a:t>иРНК</a:t>
            </a:r>
            <a:r>
              <a:rPr lang="ru-RU" dirty="0" smtClean="0"/>
              <a:t>). В определенном участке ДНК разрываются водородные связи, получается две одинарных цепочки. На одной из них по принципу </a:t>
            </a:r>
            <a:r>
              <a:rPr lang="ru-RU" dirty="0" err="1" smtClean="0"/>
              <a:t>комплементарности</a:t>
            </a:r>
            <a:r>
              <a:rPr lang="ru-RU" dirty="0" smtClean="0"/>
              <a:t> строится </a:t>
            </a:r>
            <a:r>
              <a:rPr lang="ru-RU" dirty="0" err="1" smtClean="0"/>
              <a:t>иРНК</a:t>
            </a:r>
            <a:r>
              <a:rPr lang="ru-RU" dirty="0" smtClean="0"/>
              <a:t>. Затем она отсоединяется и уходит в цитоплазму, а цепочки ДНК снова соединяются между собой.2. </a:t>
            </a:r>
            <a:r>
              <a:rPr lang="ru-RU" dirty="0" err="1" smtClean="0">
                <a:solidFill>
                  <a:srgbClr val="00B050"/>
                </a:solidFill>
              </a:rPr>
              <a:t>Процессинг</a:t>
            </a:r>
            <a:r>
              <a:rPr lang="ru-RU" dirty="0" smtClean="0"/>
              <a:t> (только </a:t>
            </a:r>
            <a:r>
              <a:rPr lang="ru-RU" dirty="0" err="1" smtClean="0"/>
              <a:t>уэукариот</a:t>
            </a:r>
            <a:r>
              <a:rPr lang="ru-RU" dirty="0" smtClean="0"/>
              <a:t>) – созревание </a:t>
            </a:r>
            <a:r>
              <a:rPr lang="ru-RU" dirty="0" err="1" smtClean="0"/>
              <a:t>иРНК</a:t>
            </a:r>
            <a:r>
              <a:rPr lang="ru-RU" dirty="0" smtClean="0"/>
              <a:t>: удаление из нее участков, не кодирующих белок, а так же присоединение управляющих участков.3</a:t>
            </a:r>
            <a:r>
              <a:rPr lang="ru-RU" dirty="0" smtClean="0">
                <a:solidFill>
                  <a:srgbClr val="00B050"/>
                </a:solidFill>
              </a:rPr>
              <a:t>. Экспорт </a:t>
            </a:r>
            <a:r>
              <a:rPr lang="ru-RU" dirty="0" err="1" smtClean="0"/>
              <a:t>иРНК</a:t>
            </a:r>
            <a:r>
              <a:rPr lang="ru-RU" dirty="0" smtClean="0"/>
              <a:t> из ядра в цитоплазму (только у эукариот). Происходит через ядерные поры; всего экспортируется примерно 5% от общего количества </a:t>
            </a:r>
            <a:r>
              <a:rPr lang="ru-RU" dirty="0" err="1" smtClean="0"/>
              <a:t>иРНК</a:t>
            </a:r>
            <a:r>
              <a:rPr lang="ru-RU" dirty="0" smtClean="0"/>
              <a:t> в ядре.4. </a:t>
            </a:r>
            <a:r>
              <a:rPr lang="ru-RU" dirty="0" smtClean="0">
                <a:solidFill>
                  <a:srgbClr val="00B050"/>
                </a:solidFill>
              </a:rPr>
              <a:t>Синтез </a:t>
            </a:r>
            <a:r>
              <a:rPr lang="ru-RU" dirty="0" err="1" smtClean="0">
                <a:solidFill>
                  <a:srgbClr val="00B050"/>
                </a:solidFill>
              </a:rPr>
              <a:t>аминоацил</a:t>
            </a:r>
            <a:r>
              <a:rPr lang="ru-RU" dirty="0" err="1" smtClean="0"/>
              <a:t>-тРНК</a:t>
            </a:r>
            <a:r>
              <a:rPr lang="ru-RU" dirty="0" smtClean="0"/>
              <a:t>. В цитоплазме имеется 61 фермент </a:t>
            </a:r>
            <a:r>
              <a:rPr lang="ru-RU" dirty="0" err="1" smtClean="0"/>
              <a:t>аминоацил-тРНК-синтетаза</a:t>
            </a:r>
            <a:r>
              <a:rPr lang="ru-RU" dirty="0" smtClean="0"/>
              <a:t>. Он </a:t>
            </a:r>
            <a:r>
              <a:rPr lang="ru-RU" dirty="0" err="1" smtClean="0"/>
              <a:t>комплементарно</a:t>
            </a:r>
            <a:r>
              <a:rPr lang="ru-RU" dirty="0" smtClean="0"/>
              <a:t> узнает аминокислоту и </a:t>
            </a:r>
            <a:r>
              <a:rPr lang="ru-RU" dirty="0" err="1" smtClean="0"/>
              <a:t>тРНК</a:t>
            </a:r>
            <a:r>
              <a:rPr lang="ru-RU" dirty="0" smtClean="0"/>
              <a:t>, которая должна ее переносить, и соединяет их между собой, при этом затрачивается 1 АТФ.5. </a:t>
            </a:r>
            <a:r>
              <a:rPr lang="ru-RU" dirty="0" smtClean="0">
                <a:solidFill>
                  <a:srgbClr val="00B050"/>
                </a:solidFill>
              </a:rPr>
              <a:t>Трансляция</a:t>
            </a:r>
            <a:r>
              <a:rPr lang="ru-RU" dirty="0" smtClean="0"/>
              <a:t> (синтез белка). Внутри рибосомы к кодонам </a:t>
            </a:r>
            <a:r>
              <a:rPr lang="ru-RU" dirty="0" err="1" smtClean="0"/>
              <a:t>иРНК</a:t>
            </a:r>
            <a:r>
              <a:rPr lang="ru-RU" dirty="0" smtClean="0"/>
              <a:t> по принципу </a:t>
            </a:r>
            <a:r>
              <a:rPr lang="ru-RU" dirty="0" err="1" smtClean="0"/>
              <a:t>комплементарности</a:t>
            </a:r>
            <a:r>
              <a:rPr lang="ru-RU" dirty="0" smtClean="0"/>
              <a:t> присоединяются антикодоны </a:t>
            </a:r>
            <a:r>
              <a:rPr lang="ru-RU" dirty="0" err="1" smtClean="0"/>
              <a:t>тРНК</a:t>
            </a:r>
            <a:r>
              <a:rPr lang="ru-RU" dirty="0" smtClean="0"/>
              <a:t>. Рибосома соединяет между собой аминокислоты, принесенные </a:t>
            </a:r>
            <a:r>
              <a:rPr lang="ru-RU" dirty="0" err="1" smtClean="0"/>
              <a:t>тРНК</a:t>
            </a:r>
            <a:r>
              <a:rPr lang="ru-RU" dirty="0" smtClean="0"/>
              <a:t>, получается белок.6. </a:t>
            </a:r>
            <a:r>
              <a:rPr lang="ru-RU" dirty="0" smtClean="0">
                <a:solidFill>
                  <a:srgbClr val="00B050"/>
                </a:solidFill>
              </a:rPr>
              <a:t>Созревание белка</a:t>
            </a:r>
            <a:r>
              <a:rPr lang="ru-RU" dirty="0" smtClean="0"/>
              <a:t>. Вырезание из белка ненужных фрагментов, присоединение небелковых компонентов (например, </a:t>
            </a:r>
            <a:r>
              <a:rPr lang="ru-RU" dirty="0" err="1" smtClean="0"/>
              <a:t>гема</a:t>
            </a:r>
            <a:r>
              <a:rPr lang="ru-RU" dirty="0" smtClean="0"/>
              <a:t>), соединение нескольких полипептидов в четвертичную</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slide-22.jpg"/>
          <p:cNvPicPr>
            <a:picLocks noGrp="1" noChangeAspect="1"/>
          </p:cNvPicPr>
          <p:nvPr>
            <p:ph idx="1"/>
          </p:nvPr>
        </p:nvPicPr>
        <p:blipFill>
          <a:blip r:embed="rId2" cstate="print"/>
          <a:stretch>
            <a:fillRect/>
          </a:stretch>
        </p:blipFill>
        <p:spPr>
          <a:xfrm>
            <a:off x="1169757" y="1600200"/>
            <a:ext cx="6042485" cy="452596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t>Сплайсинг</a:t>
            </a:r>
            <a:endParaRPr lang="ru-RU" dirty="0"/>
          </a:p>
        </p:txBody>
      </p:sp>
      <p:sp>
        <p:nvSpPr>
          <p:cNvPr id="3" name="Содержимое 2"/>
          <p:cNvSpPr>
            <a:spLocks noGrp="1"/>
          </p:cNvSpPr>
          <p:nvPr>
            <p:ph idx="1"/>
          </p:nvPr>
        </p:nvSpPr>
        <p:spPr/>
        <p:txBody>
          <a:bodyPr/>
          <a:lstStyle/>
          <a:p>
            <a:r>
              <a:rPr lang="ru-RU" dirty="0" smtClean="0"/>
              <a:t>— процесс вырезания определённых нуклеотидных последовательностей из молекул </a:t>
            </a:r>
            <a:r>
              <a:rPr lang="ru-RU" dirty="0" smtClean="0">
                <a:hlinkClick r:id="rId2" tooltip="РНК"/>
              </a:rPr>
              <a:t>РНК</a:t>
            </a:r>
            <a:r>
              <a:rPr lang="ru-RU" dirty="0" smtClean="0"/>
              <a:t> и соединения последовательностей, сохраняющихся в «зрелой» молекуле, в ходе </a:t>
            </a:r>
            <a:r>
              <a:rPr lang="ru-RU" dirty="0" err="1" smtClean="0">
                <a:solidFill>
                  <a:schemeClr val="tx1">
                    <a:lumMod val="85000"/>
                  </a:schemeClr>
                </a:solidFill>
                <a:hlinkClick r:id="rId3" tooltip="Процессинг РНК"/>
              </a:rPr>
              <a:t>процессинга</a:t>
            </a:r>
            <a:r>
              <a:rPr lang="ru-RU" dirty="0" smtClean="0">
                <a:solidFill>
                  <a:schemeClr val="tx1">
                    <a:lumMod val="85000"/>
                  </a:schemeClr>
                </a:solidFill>
                <a:hlinkClick r:id="rId3" tooltip="Процессинг РНК"/>
              </a:rPr>
              <a:t> РНК</a:t>
            </a:r>
            <a:r>
              <a:rPr lang="ru-RU"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14.jpg"/>
          <p:cNvPicPr>
            <a:picLocks noGrp="1" noChangeAspect="1"/>
          </p:cNvPicPr>
          <p:nvPr>
            <p:ph idx="1"/>
          </p:nvPr>
        </p:nvPicPr>
        <p:blipFill>
          <a:blip r:embed="rId2" cstate="print"/>
          <a:stretch>
            <a:fillRect/>
          </a:stretch>
        </p:blipFill>
        <p:spPr>
          <a:xfrm>
            <a:off x="1043608" y="1484784"/>
            <a:ext cx="6240693" cy="4680520"/>
          </a:xfrm>
        </p:spPr>
      </p:pic>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TotalTime>
  <Words>275</Words>
  <Application>Microsoft Office PowerPoint</Application>
  <PresentationFormat>Экран (4:3)</PresentationFormat>
  <Paragraphs>11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Биосинтез белка</vt:lpstr>
      <vt:lpstr>Слайд 2</vt:lpstr>
      <vt:lpstr>Генетический код таблица</vt:lpstr>
      <vt:lpstr>Слайд 4</vt:lpstr>
      <vt:lpstr>Слайд 5</vt:lpstr>
      <vt:lpstr>Этапы биосинтеза белка </vt:lpstr>
      <vt:lpstr>Слайд 7</vt:lpstr>
      <vt:lpstr>Сплайсинг</vt:lpstr>
      <vt:lpstr>Слайд 9</vt:lpstr>
      <vt:lpstr>Слайд 10</vt:lpstr>
      <vt:lpstr>Слайд 11</vt:lpstr>
      <vt:lpstr>Зачем нужен биосинтез белка!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Биосинтез белка</dc:title>
  <dc:creator>Солнышко</dc:creator>
  <cp:lastModifiedBy>Солнышко</cp:lastModifiedBy>
  <cp:revision>5</cp:revision>
  <dcterms:created xsi:type="dcterms:W3CDTF">2019-01-21T15:08:45Z</dcterms:created>
  <dcterms:modified xsi:type="dcterms:W3CDTF">2019-01-22T14:29:34Z</dcterms:modified>
</cp:coreProperties>
</file>